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20"/>
  </p:notesMasterIdLst>
  <p:handoutMasterIdLst>
    <p:handoutMasterId r:id="rId21"/>
  </p:handoutMasterIdLst>
  <p:sldIdLst>
    <p:sldId id="647" r:id="rId2"/>
    <p:sldId id="769" r:id="rId3"/>
    <p:sldId id="1737" r:id="rId4"/>
    <p:sldId id="1751" r:id="rId5"/>
    <p:sldId id="1909" r:id="rId6"/>
    <p:sldId id="1538" r:id="rId7"/>
    <p:sldId id="1910" r:id="rId8"/>
    <p:sldId id="1544" r:id="rId9"/>
    <p:sldId id="1549" r:id="rId10"/>
    <p:sldId id="1748" r:id="rId11"/>
    <p:sldId id="1618" r:id="rId12"/>
    <p:sldId id="1741" r:id="rId13"/>
    <p:sldId id="1554" r:id="rId14"/>
    <p:sldId id="1750" r:id="rId15"/>
    <p:sldId id="1905" r:id="rId16"/>
    <p:sldId id="1912" r:id="rId17"/>
    <p:sldId id="1913" r:id="rId18"/>
    <p:sldId id="1908" r:id="rId19"/>
  </p:sldIdLst>
  <p:sldSz cx="9144000" cy="5143500" type="screen16x9"/>
  <p:notesSz cx="7102475" cy="9388475"/>
  <p:defaultTextStyle>
    <a:defPPr>
      <a:defRPr lang="en-US"/>
    </a:defPPr>
    <a:lvl1pPr algn="l" rtl="0" eaLnBrk="0" fontAlgn="base" hangingPunct="0">
      <a:spcBef>
        <a:spcPct val="50000"/>
      </a:spcBef>
      <a:spcAft>
        <a:spcPct val="0"/>
      </a:spcAft>
      <a:defRPr sz="2400" b="1" kern="1200">
        <a:solidFill>
          <a:schemeClr val="tx1"/>
        </a:solidFill>
        <a:latin typeface="Arial" charset="0"/>
        <a:ea typeface="+mn-ea"/>
        <a:cs typeface="+mn-cs"/>
      </a:defRPr>
    </a:lvl1pPr>
    <a:lvl2pPr marL="457200" algn="l" rtl="0" eaLnBrk="0" fontAlgn="base" hangingPunct="0">
      <a:spcBef>
        <a:spcPct val="50000"/>
      </a:spcBef>
      <a:spcAft>
        <a:spcPct val="0"/>
      </a:spcAft>
      <a:defRPr sz="2400" b="1" kern="1200">
        <a:solidFill>
          <a:schemeClr val="tx1"/>
        </a:solidFill>
        <a:latin typeface="Arial" charset="0"/>
        <a:ea typeface="+mn-ea"/>
        <a:cs typeface="+mn-cs"/>
      </a:defRPr>
    </a:lvl2pPr>
    <a:lvl3pPr marL="914400" algn="l" rtl="0" eaLnBrk="0" fontAlgn="base" hangingPunct="0">
      <a:spcBef>
        <a:spcPct val="50000"/>
      </a:spcBef>
      <a:spcAft>
        <a:spcPct val="0"/>
      </a:spcAft>
      <a:defRPr sz="2400" b="1" kern="1200">
        <a:solidFill>
          <a:schemeClr val="tx1"/>
        </a:solidFill>
        <a:latin typeface="Arial" charset="0"/>
        <a:ea typeface="+mn-ea"/>
        <a:cs typeface="+mn-cs"/>
      </a:defRPr>
    </a:lvl3pPr>
    <a:lvl4pPr marL="1371600" algn="l" rtl="0" eaLnBrk="0" fontAlgn="base" hangingPunct="0">
      <a:spcBef>
        <a:spcPct val="50000"/>
      </a:spcBef>
      <a:spcAft>
        <a:spcPct val="0"/>
      </a:spcAft>
      <a:defRPr sz="2400" b="1" kern="1200">
        <a:solidFill>
          <a:schemeClr val="tx1"/>
        </a:solidFill>
        <a:latin typeface="Arial" charset="0"/>
        <a:ea typeface="+mn-ea"/>
        <a:cs typeface="+mn-cs"/>
      </a:defRPr>
    </a:lvl4pPr>
    <a:lvl5pPr marL="1828800" algn="l" rtl="0" eaLnBrk="0" fontAlgn="base" hangingPunct="0">
      <a:spcBef>
        <a:spcPct val="5000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3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6699FF"/>
    <a:srgbClr val="E7EBFD"/>
    <a:srgbClr val="FFFF99"/>
    <a:srgbClr val="00CCFF"/>
    <a:srgbClr val="FEDBBE"/>
    <a:srgbClr val="FDF4CD"/>
    <a:srgbClr val="66FF66"/>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082" autoAdjust="0"/>
  </p:normalViewPr>
  <p:slideViewPr>
    <p:cSldViewPr snapToGrid="0">
      <p:cViewPr varScale="1">
        <p:scale>
          <a:sx n="154" d="100"/>
          <a:sy n="154" d="100"/>
        </p:scale>
        <p:origin x="1544" y="192"/>
      </p:cViewPr>
      <p:guideLst>
        <p:guide orient="horz" pos="1433"/>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varScale="1">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2" y="0"/>
            <a:ext cx="3095825" cy="46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9" tIns="46498" rIns="92999" bIns="46498" numCol="1" anchor="t" anchorCtr="0" compatLnSpc="1">
            <a:prstTxWarp prst="textNoShape">
              <a:avLst/>
            </a:prstTxWarp>
          </a:bodyPr>
          <a:lstStyle>
            <a:lvl1pPr defTabSz="929728">
              <a:spcBef>
                <a:spcPct val="0"/>
              </a:spcBef>
              <a:defRPr sz="1300" b="0">
                <a:solidFill>
                  <a:schemeClr val="bg1"/>
                </a:solidFill>
              </a:defRPr>
            </a:lvl1pPr>
          </a:lstStyle>
          <a:p>
            <a:endParaRPr lang="en-US" altLang="zh-TW" dirty="0"/>
          </a:p>
        </p:txBody>
      </p:sp>
      <p:sp>
        <p:nvSpPr>
          <p:cNvPr id="258051" name="Rectangle 3"/>
          <p:cNvSpPr>
            <a:spLocks noGrp="1" noChangeArrowheads="1"/>
          </p:cNvSpPr>
          <p:nvPr>
            <p:ph type="dt" sz="quarter" idx="1"/>
          </p:nvPr>
        </p:nvSpPr>
        <p:spPr bwMode="auto">
          <a:xfrm>
            <a:off x="4023092" y="0"/>
            <a:ext cx="3095824" cy="46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9" tIns="46498" rIns="92999" bIns="46498" numCol="1" anchor="t" anchorCtr="0" compatLnSpc="1">
            <a:prstTxWarp prst="textNoShape">
              <a:avLst/>
            </a:prstTxWarp>
          </a:bodyPr>
          <a:lstStyle>
            <a:lvl1pPr algn="r" defTabSz="929728">
              <a:spcBef>
                <a:spcPct val="0"/>
              </a:spcBef>
              <a:defRPr sz="1300" b="0">
                <a:solidFill>
                  <a:schemeClr val="bg1"/>
                </a:solidFill>
              </a:defRPr>
            </a:lvl1pPr>
          </a:lstStyle>
          <a:p>
            <a:endParaRPr lang="en-US" altLang="zh-TW" dirty="0"/>
          </a:p>
        </p:txBody>
      </p:sp>
      <p:sp>
        <p:nvSpPr>
          <p:cNvPr id="258052" name="Rectangle 4"/>
          <p:cNvSpPr>
            <a:spLocks noGrp="1" noChangeArrowheads="1"/>
          </p:cNvSpPr>
          <p:nvPr>
            <p:ph type="ftr" sz="quarter" idx="2"/>
          </p:nvPr>
        </p:nvSpPr>
        <p:spPr bwMode="auto">
          <a:xfrm>
            <a:off x="2" y="8941176"/>
            <a:ext cx="3095825" cy="46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9" tIns="46498" rIns="92999" bIns="46498" numCol="1" anchor="b" anchorCtr="0" compatLnSpc="1">
            <a:prstTxWarp prst="textNoShape">
              <a:avLst/>
            </a:prstTxWarp>
          </a:bodyPr>
          <a:lstStyle>
            <a:lvl1pPr defTabSz="929728">
              <a:spcBef>
                <a:spcPct val="0"/>
              </a:spcBef>
              <a:defRPr sz="1300" b="0">
                <a:solidFill>
                  <a:schemeClr val="bg1"/>
                </a:solidFill>
              </a:defRPr>
            </a:lvl1pPr>
          </a:lstStyle>
          <a:p>
            <a:endParaRPr lang="en-US" altLang="zh-TW" dirty="0"/>
          </a:p>
        </p:txBody>
      </p:sp>
      <p:sp>
        <p:nvSpPr>
          <p:cNvPr id="258053" name="Rectangle 5"/>
          <p:cNvSpPr>
            <a:spLocks noGrp="1" noChangeArrowheads="1"/>
          </p:cNvSpPr>
          <p:nvPr>
            <p:ph type="sldNum" sz="quarter" idx="3"/>
          </p:nvPr>
        </p:nvSpPr>
        <p:spPr bwMode="auto">
          <a:xfrm>
            <a:off x="4023092" y="8941176"/>
            <a:ext cx="3095824" cy="46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9" tIns="46498" rIns="92999" bIns="46498" numCol="1" anchor="b" anchorCtr="0" compatLnSpc="1">
            <a:prstTxWarp prst="textNoShape">
              <a:avLst/>
            </a:prstTxWarp>
          </a:bodyPr>
          <a:lstStyle>
            <a:lvl1pPr algn="r" defTabSz="929728">
              <a:spcBef>
                <a:spcPct val="0"/>
              </a:spcBef>
              <a:defRPr sz="1300" b="0">
                <a:solidFill>
                  <a:schemeClr val="bg1"/>
                </a:solidFill>
              </a:defRPr>
            </a:lvl1pPr>
          </a:lstStyle>
          <a:p>
            <a:fld id="{DDAC78D3-500F-4414-853F-97926B52374F}" type="slidenum">
              <a:rPr lang="zh-TW" altLang="en-US"/>
              <a:pPr/>
              <a:t>‹#›</a:t>
            </a:fld>
            <a:endParaRPr lang="en-US" altLang="zh-TW" dirty="0"/>
          </a:p>
        </p:txBody>
      </p:sp>
    </p:spTree>
    <p:extLst>
      <p:ext uri="{BB962C8B-B14F-4D97-AF65-F5344CB8AC3E}">
        <p14:creationId xmlns:p14="http://schemas.microsoft.com/office/powerpoint/2010/main" val="17514160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hdr" sz="quarter"/>
          </p:nvPr>
        </p:nvSpPr>
        <p:spPr bwMode="auto">
          <a:xfrm>
            <a:off x="2" y="0"/>
            <a:ext cx="3095825" cy="46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9" tIns="46498" rIns="92999" bIns="46498" numCol="1" anchor="t" anchorCtr="0" compatLnSpc="1">
            <a:prstTxWarp prst="textNoShape">
              <a:avLst/>
            </a:prstTxWarp>
          </a:bodyPr>
          <a:lstStyle>
            <a:lvl1pPr defTabSz="929728">
              <a:spcBef>
                <a:spcPct val="0"/>
              </a:spcBef>
              <a:defRPr sz="1300" b="0">
                <a:solidFill>
                  <a:schemeClr val="bg1"/>
                </a:solidFill>
              </a:defRPr>
            </a:lvl1pPr>
          </a:lstStyle>
          <a:p>
            <a:endParaRPr lang="en-US" altLang="zh-TW" dirty="0"/>
          </a:p>
        </p:txBody>
      </p:sp>
      <p:sp>
        <p:nvSpPr>
          <p:cNvPr id="257027" name="Rectangle 3"/>
          <p:cNvSpPr>
            <a:spLocks noGrp="1" noChangeArrowheads="1"/>
          </p:cNvSpPr>
          <p:nvPr>
            <p:ph type="dt" idx="1"/>
          </p:nvPr>
        </p:nvSpPr>
        <p:spPr bwMode="auto">
          <a:xfrm>
            <a:off x="4023092" y="0"/>
            <a:ext cx="3095824" cy="46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9" tIns="46498" rIns="92999" bIns="46498" numCol="1" anchor="t" anchorCtr="0" compatLnSpc="1">
            <a:prstTxWarp prst="textNoShape">
              <a:avLst/>
            </a:prstTxWarp>
          </a:bodyPr>
          <a:lstStyle>
            <a:lvl1pPr algn="r" defTabSz="929728">
              <a:spcBef>
                <a:spcPct val="0"/>
              </a:spcBef>
              <a:defRPr sz="1300" b="0">
                <a:solidFill>
                  <a:schemeClr val="bg1"/>
                </a:solidFill>
              </a:defRPr>
            </a:lvl1pPr>
          </a:lstStyle>
          <a:p>
            <a:endParaRPr lang="en-US" altLang="zh-TW" dirty="0"/>
          </a:p>
        </p:txBody>
      </p:sp>
      <p:sp>
        <p:nvSpPr>
          <p:cNvPr id="257028" name="Rectangle 4"/>
          <p:cNvSpPr>
            <a:spLocks noGrp="1" noRot="1" noChangeAspect="1" noChangeArrowheads="1" noTextEdit="1"/>
          </p:cNvSpPr>
          <p:nvPr>
            <p:ph type="sldImg" idx="2"/>
          </p:nvPr>
        </p:nvSpPr>
        <p:spPr bwMode="auto">
          <a:xfrm>
            <a:off x="409575" y="692150"/>
            <a:ext cx="6307138" cy="35480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57029" name="Rectangle 5"/>
          <p:cNvSpPr>
            <a:spLocks noGrp="1" noChangeArrowheads="1"/>
          </p:cNvSpPr>
          <p:nvPr>
            <p:ph type="body" sz="quarter" idx="3"/>
          </p:nvPr>
        </p:nvSpPr>
        <p:spPr bwMode="auto">
          <a:xfrm>
            <a:off x="928912" y="4472994"/>
            <a:ext cx="5259448" cy="4240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9" tIns="46498" rIns="92999" bIns="46498"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257030" name="Rectangle 6"/>
          <p:cNvSpPr>
            <a:spLocks noGrp="1" noChangeArrowheads="1"/>
          </p:cNvSpPr>
          <p:nvPr>
            <p:ph type="ftr" sz="quarter" idx="4"/>
          </p:nvPr>
        </p:nvSpPr>
        <p:spPr bwMode="auto">
          <a:xfrm>
            <a:off x="2" y="8941176"/>
            <a:ext cx="3095825" cy="46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9" tIns="46498" rIns="92999" bIns="46498" numCol="1" anchor="b" anchorCtr="0" compatLnSpc="1">
            <a:prstTxWarp prst="textNoShape">
              <a:avLst/>
            </a:prstTxWarp>
          </a:bodyPr>
          <a:lstStyle>
            <a:lvl1pPr defTabSz="929728">
              <a:spcBef>
                <a:spcPct val="0"/>
              </a:spcBef>
              <a:defRPr sz="1300" b="0">
                <a:solidFill>
                  <a:schemeClr val="bg1"/>
                </a:solidFill>
              </a:defRPr>
            </a:lvl1pPr>
          </a:lstStyle>
          <a:p>
            <a:endParaRPr lang="en-US" altLang="zh-TW" dirty="0"/>
          </a:p>
        </p:txBody>
      </p:sp>
      <p:sp>
        <p:nvSpPr>
          <p:cNvPr id="257031" name="Rectangle 7"/>
          <p:cNvSpPr>
            <a:spLocks noGrp="1" noChangeArrowheads="1"/>
          </p:cNvSpPr>
          <p:nvPr>
            <p:ph type="sldNum" sz="quarter" idx="5"/>
          </p:nvPr>
        </p:nvSpPr>
        <p:spPr bwMode="auto">
          <a:xfrm>
            <a:off x="4023092" y="8941176"/>
            <a:ext cx="3095824" cy="46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99" tIns="46498" rIns="92999" bIns="46498" numCol="1" anchor="b" anchorCtr="0" compatLnSpc="1">
            <a:prstTxWarp prst="textNoShape">
              <a:avLst/>
            </a:prstTxWarp>
          </a:bodyPr>
          <a:lstStyle>
            <a:lvl1pPr algn="r" defTabSz="929728">
              <a:spcBef>
                <a:spcPct val="0"/>
              </a:spcBef>
              <a:defRPr sz="1300" b="0">
                <a:solidFill>
                  <a:schemeClr val="bg1"/>
                </a:solidFill>
              </a:defRPr>
            </a:lvl1pPr>
          </a:lstStyle>
          <a:p>
            <a:fld id="{18FACB35-4E8C-4B26-9774-153F5D4FE236}" type="slidenum">
              <a:rPr lang="zh-TW" altLang="en-US"/>
              <a:pPr/>
              <a:t>‹#›</a:t>
            </a:fld>
            <a:endParaRPr lang="en-US" altLang="zh-TW" dirty="0"/>
          </a:p>
        </p:txBody>
      </p:sp>
    </p:spTree>
    <p:extLst>
      <p:ext uri="{BB962C8B-B14F-4D97-AF65-F5344CB8AC3E}">
        <p14:creationId xmlns:p14="http://schemas.microsoft.com/office/powerpoint/2010/main" val="819370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kumimoji="1" sz="1600" b="1">
                <a:solidFill>
                  <a:schemeClr val="tx2"/>
                </a:solidFill>
                <a:latin typeface="Arial" charset="0"/>
                <a:ea typeface="新細明體" pitchFamily="18" charset="-120"/>
              </a:defRPr>
            </a:lvl1pPr>
            <a:lvl2pPr marL="742950" indent="-285750" defTabSz="930275" eaLnBrk="0" hangingPunct="0">
              <a:defRPr kumimoji="1" sz="1600" b="1">
                <a:solidFill>
                  <a:schemeClr val="tx2"/>
                </a:solidFill>
                <a:latin typeface="Arial" charset="0"/>
                <a:ea typeface="新細明體" pitchFamily="18" charset="-120"/>
              </a:defRPr>
            </a:lvl2pPr>
            <a:lvl3pPr marL="1143000" indent="-228600" defTabSz="930275" eaLnBrk="0" hangingPunct="0">
              <a:defRPr kumimoji="1" sz="1600" b="1">
                <a:solidFill>
                  <a:schemeClr val="tx2"/>
                </a:solidFill>
                <a:latin typeface="Arial" charset="0"/>
                <a:ea typeface="新細明體" pitchFamily="18" charset="-120"/>
              </a:defRPr>
            </a:lvl3pPr>
            <a:lvl4pPr marL="1600200" indent="-228600" defTabSz="930275" eaLnBrk="0" hangingPunct="0">
              <a:defRPr kumimoji="1" sz="1600" b="1">
                <a:solidFill>
                  <a:schemeClr val="tx2"/>
                </a:solidFill>
                <a:latin typeface="Arial" charset="0"/>
                <a:ea typeface="新細明體" pitchFamily="18" charset="-120"/>
              </a:defRPr>
            </a:lvl4pPr>
            <a:lvl5pPr marL="2057400" indent="-228600" defTabSz="930275" eaLnBrk="0" hangingPunct="0">
              <a:defRPr kumimoji="1" sz="1600" b="1">
                <a:solidFill>
                  <a:schemeClr val="tx2"/>
                </a:solidFill>
                <a:latin typeface="Arial" charset="0"/>
                <a:ea typeface="新細明體" pitchFamily="18" charset="-120"/>
              </a:defRPr>
            </a:lvl5pPr>
            <a:lvl6pPr marL="2514600" indent="-228600" defTabSz="930275"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defTabSz="930275"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defTabSz="930275"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defTabSz="930275" eaLnBrk="0" fontAlgn="base" hangingPunct="0">
              <a:spcBef>
                <a:spcPct val="0"/>
              </a:spcBef>
              <a:spcAft>
                <a:spcPct val="0"/>
              </a:spcAft>
              <a:defRPr kumimoji="1" sz="1600" b="1">
                <a:solidFill>
                  <a:schemeClr val="tx2"/>
                </a:solidFill>
                <a:latin typeface="Arial" charset="0"/>
                <a:ea typeface="新細明體" pitchFamily="18" charset="-120"/>
              </a:defRPr>
            </a:lvl9pPr>
          </a:lstStyle>
          <a:p>
            <a:fld id="{C6510C49-A221-47EC-8071-429D747E7659}" type="slidenum">
              <a:rPr kumimoji="0" lang="zh-TW" altLang="en-US" sz="1300" b="0" smtClean="0">
                <a:solidFill>
                  <a:schemeClr val="bg1"/>
                </a:solidFill>
              </a:rPr>
              <a:pPr/>
              <a:t>1</a:t>
            </a:fld>
            <a:endParaRPr kumimoji="0" lang="en-US" altLang="zh-TW" sz="1300" b="0">
              <a:solidFill>
                <a:schemeClr val="bg1"/>
              </a:solidFill>
            </a:endParaRPr>
          </a:p>
        </p:txBody>
      </p:sp>
      <p:sp>
        <p:nvSpPr>
          <p:cNvPr id="23555" name="Rectangle 2"/>
          <p:cNvSpPr>
            <a:spLocks noGrp="1" noRot="1" noChangeAspect="1" noChangeArrowheads="1" noTextEdit="1"/>
          </p:cNvSpPr>
          <p:nvPr>
            <p:ph type="sldImg"/>
          </p:nvPr>
        </p:nvSpPr>
        <p:spPr>
          <a:xfrm>
            <a:off x="2319338" y="517525"/>
            <a:ext cx="4708525" cy="2649538"/>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3016808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11</a:t>
            </a:fld>
            <a:endParaRPr lang="en-US" altLang="zh-TW" dirty="0"/>
          </a:p>
        </p:txBody>
      </p:sp>
    </p:spTree>
    <p:extLst>
      <p:ext uri="{BB962C8B-B14F-4D97-AF65-F5344CB8AC3E}">
        <p14:creationId xmlns:p14="http://schemas.microsoft.com/office/powerpoint/2010/main" val="1444545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 p. 19</a:t>
            </a:r>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12</a:t>
            </a:fld>
            <a:endParaRPr lang="en-US" altLang="zh-TW" dirty="0"/>
          </a:p>
        </p:txBody>
      </p:sp>
    </p:spTree>
    <p:extLst>
      <p:ext uri="{BB962C8B-B14F-4D97-AF65-F5344CB8AC3E}">
        <p14:creationId xmlns:p14="http://schemas.microsoft.com/office/powerpoint/2010/main" val="238513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13</a:t>
            </a:fld>
            <a:endParaRPr lang="en-US" altLang="zh-TW" dirty="0"/>
          </a:p>
        </p:txBody>
      </p:sp>
    </p:spTree>
    <p:extLst>
      <p:ext uri="{BB962C8B-B14F-4D97-AF65-F5344CB8AC3E}">
        <p14:creationId xmlns:p14="http://schemas.microsoft.com/office/powerpoint/2010/main" val="44132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IP p. 16</a:t>
            </a:r>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14</a:t>
            </a:fld>
            <a:endParaRPr lang="en-US" altLang="zh-TW" dirty="0"/>
          </a:p>
        </p:txBody>
      </p:sp>
    </p:spTree>
    <p:extLst>
      <p:ext uri="{BB962C8B-B14F-4D97-AF65-F5344CB8AC3E}">
        <p14:creationId xmlns:p14="http://schemas.microsoft.com/office/powerpoint/2010/main" val="1214391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kumimoji="1" sz="1600" b="1">
                <a:solidFill>
                  <a:schemeClr val="tx2"/>
                </a:solidFill>
                <a:latin typeface="Arial" charset="0"/>
                <a:ea typeface="新細明體" pitchFamily="18" charset="-120"/>
              </a:defRPr>
            </a:lvl1pPr>
            <a:lvl2pPr marL="742950" indent="-285750" defTabSz="930275" eaLnBrk="0" hangingPunct="0">
              <a:defRPr kumimoji="1" sz="1600" b="1">
                <a:solidFill>
                  <a:schemeClr val="tx2"/>
                </a:solidFill>
                <a:latin typeface="Arial" charset="0"/>
                <a:ea typeface="新細明體" pitchFamily="18" charset="-120"/>
              </a:defRPr>
            </a:lvl2pPr>
            <a:lvl3pPr marL="1143000" indent="-228600" defTabSz="930275" eaLnBrk="0" hangingPunct="0">
              <a:defRPr kumimoji="1" sz="1600" b="1">
                <a:solidFill>
                  <a:schemeClr val="tx2"/>
                </a:solidFill>
                <a:latin typeface="Arial" charset="0"/>
                <a:ea typeface="新細明體" pitchFamily="18" charset="-120"/>
              </a:defRPr>
            </a:lvl3pPr>
            <a:lvl4pPr marL="1600200" indent="-228600" defTabSz="930275" eaLnBrk="0" hangingPunct="0">
              <a:defRPr kumimoji="1" sz="1600" b="1">
                <a:solidFill>
                  <a:schemeClr val="tx2"/>
                </a:solidFill>
                <a:latin typeface="Arial" charset="0"/>
                <a:ea typeface="新細明體" pitchFamily="18" charset="-120"/>
              </a:defRPr>
            </a:lvl4pPr>
            <a:lvl5pPr marL="2057400" indent="-228600" defTabSz="930275" eaLnBrk="0" hangingPunct="0">
              <a:defRPr kumimoji="1" sz="1600" b="1">
                <a:solidFill>
                  <a:schemeClr val="tx2"/>
                </a:solidFill>
                <a:latin typeface="Arial" charset="0"/>
                <a:ea typeface="新細明體" pitchFamily="18" charset="-120"/>
              </a:defRPr>
            </a:lvl5pPr>
            <a:lvl6pPr marL="2514600" indent="-228600" defTabSz="930275"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defTabSz="930275"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defTabSz="930275"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defTabSz="930275" eaLnBrk="0" fontAlgn="base" hangingPunct="0">
              <a:spcBef>
                <a:spcPct val="0"/>
              </a:spcBef>
              <a:spcAft>
                <a:spcPct val="0"/>
              </a:spcAft>
              <a:defRPr kumimoji="1" sz="1600" b="1">
                <a:solidFill>
                  <a:schemeClr val="tx2"/>
                </a:solidFill>
                <a:latin typeface="Arial" charset="0"/>
                <a:ea typeface="新細明體" pitchFamily="18" charset="-120"/>
              </a:defRPr>
            </a:lvl9pPr>
          </a:lstStyle>
          <a:p>
            <a:fld id="{C6510C49-A221-47EC-8071-429D747E7659}" type="slidenum">
              <a:rPr kumimoji="0" lang="zh-TW" altLang="en-US" sz="1300" b="0" smtClean="0">
                <a:solidFill>
                  <a:schemeClr val="bg1"/>
                </a:solidFill>
              </a:rPr>
              <a:pPr/>
              <a:t>18</a:t>
            </a:fld>
            <a:endParaRPr kumimoji="0" lang="en-US" altLang="zh-TW" sz="1300" b="0">
              <a:solidFill>
                <a:schemeClr val="bg1"/>
              </a:solidFill>
            </a:endParaRPr>
          </a:p>
        </p:txBody>
      </p:sp>
      <p:sp>
        <p:nvSpPr>
          <p:cNvPr id="23555" name="Rectangle 2"/>
          <p:cNvSpPr>
            <a:spLocks noGrp="1" noRot="1" noChangeAspect="1" noChangeArrowheads="1" noTextEdit="1"/>
          </p:cNvSpPr>
          <p:nvPr>
            <p:ph type="sldImg"/>
          </p:nvPr>
        </p:nvSpPr>
        <p:spPr>
          <a:xfrm>
            <a:off x="2319338" y="517525"/>
            <a:ext cx="4708525" cy="2649538"/>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Tree>
    <p:extLst>
      <p:ext uri="{BB962C8B-B14F-4D97-AF65-F5344CB8AC3E}">
        <p14:creationId xmlns:p14="http://schemas.microsoft.com/office/powerpoint/2010/main" val="281146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29728" rtl="0" eaLnBrk="0" fontAlgn="base" latinLnBrk="0" hangingPunct="0">
              <a:lnSpc>
                <a:spcPct val="100000"/>
              </a:lnSpc>
              <a:spcBef>
                <a:spcPct val="0"/>
              </a:spcBef>
              <a:spcAft>
                <a:spcPct val="0"/>
              </a:spcAft>
              <a:buClrTx/>
              <a:buSzTx/>
              <a:buFontTx/>
              <a:buNone/>
              <a:tabLst/>
              <a:defRPr/>
            </a:pPr>
            <a:fld id="{18FACB35-4E8C-4B26-9774-153F5D4FE236}" type="slidenum">
              <a:rPr kumimoji="0" lang="zh-TW" altLang="en-US" sz="1300" b="0" i="0" u="none" strike="noStrike" kern="1200" cap="none" spc="0" normalizeH="0" baseline="0" noProof="0" smtClean="0">
                <a:ln>
                  <a:noFill/>
                </a:ln>
                <a:solidFill>
                  <a:srgbClr val="FFFFFF"/>
                </a:solidFill>
                <a:effectLst/>
                <a:uLnTx/>
                <a:uFillTx/>
                <a:latin typeface="Arial" charset="0"/>
                <a:ea typeface="新細明體" panose="02020500000000000000" pitchFamily="18" charset="-120"/>
                <a:cs typeface="+mn-cs"/>
              </a:rPr>
              <a:pPr marL="0" marR="0" lvl="0" indent="0" algn="r" defTabSz="929728" rtl="0" eaLnBrk="0" fontAlgn="base" latinLnBrk="0" hangingPunct="0">
                <a:lnSpc>
                  <a:spcPct val="100000"/>
                </a:lnSpc>
                <a:spcBef>
                  <a:spcPct val="0"/>
                </a:spcBef>
                <a:spcAft>
                  <a:spcPct val="0"/>
                </a:spcAft>
                <a:buClrTx/>
                <a:buSzTx/>
                <a:buFontTx/>
                <a:buNone/>
                <a:tabLst/>
                <a:defRPr/>
              </a:pPr>
              <a:t>3</a:t>
            </a:fld>
            <a:endParaRPr kumimoji="0" lang="en-US" altLang="zh-TW" sz="1300" b="0" i="0" u="none" strike="noStrike" kern="1200" cap="none" spc="0" normalizeH="0" baseline="0" noProof="0" dirty="0">
              <a:ln>
                <a:noFill/>
              </a:ln>
              <a:solidFill>
                <a:srgbClr val="FFFFFF"/>
              </a:solidFill>
              <a:effectLst/>
              <a:uLnTx/>
              <a:uFillTx/>
              <a:latin typeface="Arial" charset="0"/>
              <a:ea typeface="新細明體" panose="02020500000000000000" pitchFamily="18" charset="-120"/>
              <a:cs typeface="+mn-cs"/>
            </a:endParaRPr>
          </a:p>
        </p:txBody>
      </p:sp>
    </p:spTree>
    <p:extLst>
      <p:ext uri="{BB962C8B-B14F-4D97-AF65-F5344CB8AC3E}">
        <p14:creationId xmlns:p14="http://schemas.microsoft.com/office/powerpoint/2010/main" val="1946864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8FACB35-4E8C-4B26-9774-153F5D4FE236}" type="slidenum">
              <a:rPr lang="zh-TW" altLang="en-US">
                <a:solidFill>
                  <a:srgbClr val="FFFFFF"/>
                </a:solidFill>
                <a:ea typeface="新細明體" panose="02020500000000000000" pitchFamily="18" charset="-120"/>
              </a:rPr>
              <a:pPr>
                <a:defRPr/>
              </a:pPr>
              <a:t>4</a:t>
            </a:fld>
            <a:endParaRPr lang="en-US" altLang="zh-TW" dirty="0">
              <a:solidFill>
                <a:srgbClr val="FFFFFF"/>
              </a:solidFill>
              <a:ea typeface="新細明體" panose="02020500000000000000" pitchFamily="18" charset="-120"/>
            </a:endParaRPr>
          </a:p>
        </p:txBody>
      </p:sp>
    </p:spTree>
    <p:extLst>
      <p:ext uri="{BB962C8B-B14F-4D97-AF65-F5344CB8AC3E}">
        <p14:creationId xmlns:p14="http://schemas.microsoft.com/office/powerpoint/2010/main" val="149107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5</a:t>
            </a:fld>
            <a:endParaRPr lang="en-US" altLang="zh-TW" dirty="0"/>
          </a:p>
        </p:txBody>
      </p:sp>
    </p:spTree>
    <p:extLst>
      <p:ext uri="{BB962C8B-B14F-4D97-AF65-F5344CB8AC3E}">
        <p14:creationId xmlns:p14="http://schemas.microsoft.com/office/powerpoint/2010/main" val="395006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6</a:t>
            </a:fld>
            <a:endParaRPr lang="en-US" altLang="zh-TW" dirty="0"/>
          </a:p>
        </p:txBody>
      </p:sp>
    </p:spTree>
    <p:extLst>
      <p:ext uri="{BB962C8B-B14F-4D97-AF65-F5344CB8AC3E}">
        <p14:creationId xmlns:p14="http://schemas.microsoft.com/office/powerpoint/2010/main" val="507714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P&amp;T p. 4</a:t>
            </a:r>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7</a:t>
            </a:fld>
            <a:endParaRPr lang="en-US" altLang="zh-TW" dirty="0"/>
          </a:p>
        </p:txBody>
      </p:sp>
    </p:spTree>
    <p:extLst>
      <p:ext uri="{BB962C8B-B14F-4D97-AF65-F5344CB8AC3E}">
        <p14:creationId xmlns:p14="http://schemas.microsoft.com/office/powerpoint/2010/main" val="343445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8</a:t>
            </a:fld>
            <a:endParaRPr lang="en-US" altLang="zh-TW" dirty="0"/>
          </a:p>
        </p:txBody>
      </p:sp>
    </p:spTree>
    <p:extLst>
      <p:ext uri="{BB962C8B-B14F-4D97-AF65-F5344CB8AC3E}">
        <p14:creationId xmlns:p14="http://schemas.microsoft.com/office/powerpoint/2010/main" val="735723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9</a:t>
            </a:fld>
            <a:endParaRPr lang="en-US" altLang="zh-TW" dirty="0"/>
          </a:p>
        </p:txBody>
      </p:sp>
    </p:spTree>
    <p:extLst>
      <p:ext uri="{BB962C8B-B14F-4D97-AF65-F5344CB8AC3E}">
        <p14:creationId xmlns:p14="http://schemas.microsoft.com/office/powerpoint/2010/main" val="21725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FACB35-4E8C-4B26-9774-153F5D4FE236}" type="slidenum">
              <a:rPr lang="zh-TW" altLang="en-US" smtClean="0"/>
              <a:pPr/>
              <a:t>10</a:t>
            </a:fld>
            <a:endParaRPr lang="en-US" altLang="zh-TW" dirty="0"/>
          </a:p>
        </p:txBody>
      </p:sp>
    </p:spTree>
    <p:extLst>
      <p:ext uri="{BB962C8B-B14F-4D97-AF65-F5344CB8AC3E}">
        <p14:creationId xmlns:p14="http://schemas.microsoft.com/office/powerpoint/2010/main" val="1421185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a:xfrm>
            <a:off x="838200" y="3028950"/>
            <a:ext cx="7721600" cy="857250"/>
          </a:xfrm>
        </p:spPr>
        <p:txBody>
          <a:bodyPr/>
          <a:lstStyle>
            <a:lvl1pPr algn="ctr">
              <a:defRPr/>
            </a:lvl1pPr>
          </a:lstStyle>
          <a:p>
            <a:pPr lvl="0"/>
            <a:r>
              <a:rPr lang="en-US" altLang="zh-TW" noProof="0"/>
              <a:t>Click to edit Master title style</a:t>
            </a:r>
          </a:p>
        </p:txBody>
      </p:sp>
      <p:sp>
        <p:nvSpPr>
          <p:cNvPr id="199684" name="Text Box 4"/>
          <p:cNvSpPr txBox="1">
            <a:spLocks noChangeArrowheads="1"/>
          </p:cNvSpPr>
          <p:nvPr userDrawn="1"/>
        </p:nvSpPr>
        <p:spPr bwMode="auto">
          <a:xfrm>
            <a:off x="3786615" y="4768454"/>
            <a:ext cx="99899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sz="900" i="1" dirty="0">
                <a:solidFill>
                  <a:schemeClr val="bg1">
                    <a:lumMod val="85000"/>
                  </a:schemeClr>
                </a:solidFill>
              </a:rPr>
              <a:t>Nasdaq: AEHR</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073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71450"/>
            <a:ext cx="2063750" cy="4743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71450"/>
            <a:ext cx="6038850" cy="4743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377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241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Tree>
    <p:extLst>
      <p:ext uri="{BB962C8B-B14F-4D97-AF65-F5344CB8AC3E}">
        <p14:creationId xmlns:p14="http://schemas.microsoft.com/office/powerpoint/2010/main" val="379236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971550"/>
            <a:ext cx="4051300" cy="3943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4700" y="971550"/>
            <a:ext cx="4051300" cy="39433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700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19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820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40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473376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69407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98658" name="Rectangle 1026"/>
          <p:cNvSpPr>
            <a:spLocks noGrp="1" noChangeArrowheads="1"/>
          </p:cNvSpPr>
          <p:nvPr>
            <p:ph type="title"/>
          </p:nvPr>
        </p:nvSpPr>
        <p:spPr bwMode="auto">
          <a:xfrm>
            <a:off x="468088" y="171450"/>
            <a:ext cx="8229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a:t>Click to edit Master title</a:t>
            </a:r>
          </a:p>
        </p:txBody>
      </p:sp>
      <p:sp>
        <p:nvSpPr>
          <p:cNvPr id="198659" name="Rectangle 1027"/>
          <p:cNvSpPr>
            <a:spLocks noGrp="1" noChangeArrowheads="1"/>
          </p:cNvSpPr>
          <p:nvPr>
            <p:ph type="body" idx="1"/>
          </p:nvPr>
        </p:nvSpPr>
        <p:spPr bwMode="auto">
          <a:xfrm>
            <a:off x="381000" y="971550"/>
            <a:ext cx="825500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a:t>Click to edit Master text styles</a:t>
            </a:r>
          </a:p>
          <a:p>
            <a:pPr lvl="1"/>
            <a:r>
              <a:rPr lang="en-US" altLang="zh-TW" dirty="0"/>
              <a:t>Second level</a:t>
            </a:r>
          </a:p>
          <a:p>
            <a:pPr lvl="2"/>
            <a:r>
              <a:rPr lang="en-US" altLang="zh-TW" dirty="0"/>
              <a:t>Third level</a:t>
            </a:r>
          </a:p>
          <a:p>
            <a:pPr lvl="3"/>
            <a:r>
              <a:rPr lang="en-US" altLang="zh-TW" dirty="0"/>
              <a:t>Fourth level</a:t>
            </a:r>
          </a:p>
          <a:p>
            <a:pPr lvl="4"/>
            <a:r>
              <a:rPr lang="en-US" altLang="zh-TW" dirty="0"/>
              <a:t>Fifth level</a:t>
            </a:r>
          </a:p>
        </p:txBody>
      </p:sp>
      <p:sp>
        <p:nvSpPr>
          <p:cNvPr id="198660" name="Rectangle 1028"/>
          <p:cNvSpPr>
            <a:spLocks noChangeArrowheads="1"/>
          </p:cNvSpPr>
          <p:nvPr/>
        </p:nvSpPr>
        <p:spPr bwMode="auto">
          <a:xfrm>
            <a:off x="0" y="628650"/>
            <a:ext cx="8610600" cy="571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p>
        </p:txBody>
      </p:sp>
      <p:sp>
        <p:nvSpPr>
          <p:cNvPr id="198664" name="Text Box 1032"/>
          <p:cNvSpPr txBox="1">
            <a:spLocks noChangeArrowheads="1"/>
          </p:cNvSpPr>
          <p:nvPr/>
        </p:nvSpPr>
        <p:spPr bwMode="auto">
          <a:xfrm>
            <a:off x="3786615" y="4882754"/>
            <a:ext cx="998991"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pPr>
            <a:r>
              <a:rPr lang="en-US" sz="900" i="1" dirty="0">
                <a:solidFill>
                  <a:schemeClr val="bg1">
                    <a:lumMod val="85000"/>
                  </a:schemeClr>
                </a:solidFill>
              </a:rPr>
              <a:t>Nasdaq: AEHR</a:t>
            </a:r>
          </a:p>
        </p:txBody>
      </p:sp>
      <p:sp>
        <p:nvSpPr>
          <p:cNvPr id="2" name="TextBox 1"/>
          <p:cNvSpPr txBox="1"/>
          <p:nvPr/>
        </p:nvSpPr>
        <p:spPr>
          <a:xfrm>
            <a:off x="195943" y="4865912"/>
            <a:ext cx="349776" cy="253916"/>
          </a:xfrm>
          <a:prstGeom prst="rect">
            <a:avLst/>
          </a:prstGeom>
          <a:noFill/>
        </p:spPr>
        <p:txBody>
          <a:bodyPr wrap="none" rtlCol="0">
            <a:spAutoFit/>
          </a:bodyPr>
          <a:lstStyle/>
          <a:p>
            <a:fld id="{5AF58A2F-7ADC-44AA-A00A-A42BBEAA2B85}" type="slidenum">
              <a:rPr lang="en-US" sz="1050" smtClean="0">
                <a:solidFill>
                  <a:schemeClr val="bg1">
                    <a:lumMod val="65000"/>
                  </a:schemeClr>
                </a:solidFill>
                <a:latin typeface="+mn-lt"/>
              </a:rPr>
              <a:t>‹#›</a:t>
            </a:fld>
            <a:endParaRPr lang="en-US" sz="1050" dirty="0">
              <a:solidFill>
                <a:schemeClr val="bg1">
                  <a:lumMod val="65000"/>
                </a:schemeClr>
              </a:solidFill>
              <a:latin typeface="+mn-lt"/>
            </a:endParaRPr>
          </a:p>
        </p:txBody>
      </p:sp>
      <p:pic>
        <p:nvPicPr>
          <p:cNvPr id="10" name="Picture 1030">
            <a:extLst>
              <a:ext uri="{FF2B5EF4-FFF2-40B4-BE49-F238E27FC236}">
                <a16:creationId xmlns:a16="http://schemas.microsoft.com/office/drawing/2014/main" id="{353760B8-9537-CE49-BEA2-36A1F5CB52B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020047" y="4705350"/>
            <a:ext cx="1801010" cy="31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kumimoji="1" sz="2400" b="1">
          <a:solidFill>
            <a:schemeClr val="tx2"/>
          </a:solidFill>
          <a:latin typeface="+mj-lt"/>
          <a:ea typeface="+mj-ea"/>
          <a:cs typeface="+mj-cs"/>
        </a:defRPr>
      </a:lvl1pPr>
      <a:lvl2pPr algn="l" rtl="0" eaLnBrk="0" fontAlgn="base" hangingPunct="0">
        <a:spcBef>
          <a:spcPct val="0"/>
        </a:spcBef>
        <a:spcAft>
          <a:spcPct val="0"/>
        </a:spcAft>
        <a:defRPr kumimoji="1" sz="2700" b="1">
          <a:solidFill>
            <a:schemeClr val="tx2"/>
          </a:solidFill>
          <a:latin typeface="Helvetica" charset="0"/>
        </a:defRPr>
      </a:lvl2pPr>
      <a:lvl3pPr algn="l" rtl="0" eaLnBrk="0" fontAlgn="base" hangingPunct="0">
        <a:spcBef>
          <a:spcPct val="0"/>
        </a:spcBef>
        <a:spcAft>
          <a:spcPct val="0"/>
        </a:spcAft>
        <a:defRPr kumimoji="1" sz="2700" b="1">
          <a:solidFill>
            <a:schemeClr val="tx2"/>
          </a:solidFill>
          <a:latin typeface="Helvetica" charset="0"/>
        </a:defRPr>
      </a:lvl3pPr>
      <a:lvl4pPr algn="l" rtl="0" eaLnBrk="0" fontAlgn="base" hangingPunct="0">
        <a:spcBef>
          <a:spcPct val="0"/>
        </a:spcBef>
        <a:spcAft>
          <a:spcPct val="0"/>
        </a:spcAft>
        <a:defRPr kumimoji="1" sz="2700" b="1">
          <a:solidFill>
            <a:schemeClr val="tx2"/>
          </a:solidFill>
          <a:latin typeface="Helvetica" charset="0"/>
        </a:defRPr>
      </a:lvl4pPr>
      <a:lvl5pPr algn="l" rtl="0" eaLnBrk="0" fontAlgn="base" hangingPunct="0">
        <a:spcBef>
          <a:spcPct val="0"/>
        </a:spcBef>
        <a:spcAft>
          <a:spcPct val="0"/>
        </a:spcAft>
        <a:defRPr kumimoji="1" sz="2700" b="1">
          <a:solidFill>
            <a:schemeClr val="tx2"/>
          </a:solidFill>
          <a:latin typeface="Helvetica" charset="0"/>
        </a:defRPr>
      </a:lvl5pPr>
      <a:lvl6pPr marL="342900" algn="l" rtl="0" eaLnBrk="0" fontAlgn="base" hangingPunct="0">
        <a:spcBef>
          <a:spcPct val="0"/>
        </a:spcBef>
        <a:spcAft>
          <a:spcPct val="0"/>
        </a:spcAft>
        <a:defRPr kumimoji="1" sz="2700" b="1">
          <a:solidFill>
            <a:schemeClr val="tx2"/>
          </a:solidFill>
          <a:latin typeface="Helvetica" charset="0"/>
        </a:defRPr>
      </a:lvl6pPr>
      <a:lvl7pPr marL="685800" algn="l" rtl="0" eaLnBrk="0" fontAlgn="base" hangingPunct="0">
        <a:spcBef>
          <a:spcPct val="0"/>
        </a:spcBef>
        <a:spcAft>
          <a:spcPct val="0"/>
        </a:spcAft>
        <a:defRPr kumimoji="1" sz="2700" b="1">
          <a:solidFill>
            <a:schemeClr val="tx2"/>
          </a:solidFill>
          <a:latin typeface="Helvetica" charset="0"/>
        </a:defRPr>
      </a:lvl7pPr>
      <a:lvl8pPr marL="1028700" algn="l" rtl="0" eaLnBrk="0" fontAlgn="base" hangingPunct="0">
        <a:spcBef>
          <a:spcPct val="0"/>
        </a:spcBef>
        <a:spcAft>
          <a:spcPct val="0"/>
        </a:spcAft>
        <a:defRPr kumimoji="1" sz="2700" b="1">
          <a:solidFill>
            <a:schemeClr val="tx2"/>
          </a:solidFill>
          <a:latin typeface="Helvetica" charset="0"/>
        </a:defRPr>
      </a:lvl8pPr>
      <a:lvl9pPr marL="1371600" algn="l" rtl="0" eaLnBrk="0" fontAlgn="base" hangingPunct="0">
        <a:spcBef>
          <a:spcPct val="0"/>
        </a:spcBef>
        <a:spcAft>
          <a:spcPct val="0"/>
        </a:spcAft>
        <a:defRPr kumimoji="1" sz="2700" b="1">
          <a:solidFill>
            <a:schemeClr val="tx2"/>
          </a:solidFill>
          <a:latin typeface="Helvetica" charset="0"/>
        </a:defRPr>
      </a:lvl9pPr>
    </p:titleStyle>
    <p:bodyStyle>
      <a:lvl1pPr marL="257175" indent="-257175" algn="l" rtl="0" eaLnBrk="0" fontAlgn="base" hangingPunct="0">
        <a:spcBef>
          <a:spcPct val="20000"/>
        </a:spcBef>
        <a:spcAft>
          <a:spcPct val="0"/>
        </a:spcAft>
        <a:buClr>
          <a:schemeClr val="accent1"/>
        </a:buClr>
        <a:buFont typeface="Wingdings" pitchFamily="2" charset="2"/>
        <a:buChar char="l"/>
        <a:defRPr kumimoji="1"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itchFamily="2" charset="2"/>
        <a:buChar char="l"/>
        <a:defRPr kumimoji="1" sz="2100">
          <a:solidFill>
            <a:schemeClr val="tx1"/>
          </a:solidFill>
          <a:latin typeface="+mn-lt"/>
        </a:defRPr>
      </a:lvl2pPr>
      <a:lvl3pPr marL="857250" indent="-171450" algn="l" rtl="0" eaLnBrk="0" fontAlgn="base" hangingPunct="0">
        <a:spcBef>
          <a:spcPct val="20000"/>
        </a:spcBef>
        <a:spcAft>
          <a:spcPct val="0"/>
        </a:spcAft>
        <a:buClr>
          <a:schemeClr val="accent1"/>
        </a:buClr>
        <a:buFont typeface="Wingdings" pitchFamily="2" charset="2"/>
        <a:buChar char="l"/>
        <a:defRPr kumimoji="1" sz="1800">
          <a:solidFill>
            <a:schemeClr val="tx1"/>
          </a:solidFill>
          <a:latin typeface="+mn-lt"/>
        </a:defRPr>
      </a:lvl3pPr>
      <a:lvl4pPr marL="1200150" indent="-171450" algn="l" rtl="0" eaLnBrk="0" fontAlgn="base" hangingPunct="0">
        <a:spcBef>
          <a:spcPct val="20000"/>
        </a:spcBef>
        <a:spcAft>
          <a:spcPct val="0"/>
        </a:spcAft>
        <a:buClr>
          <a:schemeClr val="accent1"/>
        </a:buClr>
        <a:buFont typeface="Wingdings" pitchFamily="2" charset="2"/>
        <a:buChar char="l"/>
        <a:defRPr kumimoji="1" sz="1500">
          <a:solidFill>
            <a:schemeClr val="tx1"/>
          </a:solidFill>
          <a:latin typeface="+mn-lt"/>
        </a:defRPr>
      </a:lvl4pPr>
      <a:lvl5pPr marL="1543050" indent="-171450" algn="l" rtl="0" eaLnBrk="0" fontAlgn="base" hangingPunct="0">
        <a:spcBef>
          <a:spcPct val="20000"/>
        </a:spcBef>
        <a:spcAft>
          <a:spcPct val="0"/>
        </a:spcAft>
        <a:buClr>
          <a:schemeClr val="accent1"/>
        </a:buClr>
        <a:buFont typeface="Wingdings" pitchFamily="2" charset="2"/>
        <a:buChar char="l"/>
        <a:defRPr kumimoji="1" sz="1500">
          <a:solidFill>
            <a:schemeClr val="tx1"/>
          </a:solidFill>
          <a:latin typeface="+mn-lt"/>
        </a:defRPr>
      </a:lvl5pPr>
      <a:lvl6pPr marL="1885950" indent="-171450" algn="l" rtl="0" eaLnBrk="0" fontAlgn="base" hangingPunct="0">
        <a:spcBef>
          <a:spcPct val="20000"/>
        </a:spcBef>
        <a:spcAft>
          <a:spcPct val="0"/>
        </a:spcAft>
        <a:buClr>
          <a:schemeClr val="accent1"/>
        </a:buClr>
        <a:buFont typeface="Wingdings" pitchFamily="2" charset="2"/>
        <a:buChar char="l"/>
        <a:defRPr kumimoji="1" sz="1500">
          <a:solidFill>
            <a:schemeClr val="tx1"/>
          </a:solidFill>
          <a:latin typeface="+mn-lt"/>
        </a:defRPr>
      </a:lvl6pPr>
      <a:lvl7pPr marL="2228850" indent="-171450" algn="l" rtl="0" eaLnBrk="0" fontAlgn="base" hangingPunct="0">
        <a:spcBef>
          <a:spcPct val="20000"/>
        </a:spcBef>
        <a:spcAft>
          <a:spcPct val="0"/>
        </a:spcAft>
        <a:buClr>
          <a:schemeClr val="accent1"/>
        </a:buClr>
        <a:buFont typeface="Wingdings" pitchFamily="2" charset="2"/>
        <a:buChar char="l"/>
        <a:defRPr kumimoji="1" sz="1500">
          <a:solidFill>
            <a:schemeClr val="tx1"/>
          </a:solidFill>
          <a:latin typeface="+mn-lt"/>
        </a:defRPr>
      </a:lvl7pPr>
      <a:lvl8pPr marL="2571750" indent="-171450" algn="l" rtl="0" eaLnBrk="0" fontAlgn="base" hangingPunct="0">
        <a:spcBef>
          <a:spcPct val="20000"/>
        </a:spcBef>
        <a:spcAft>
          <a:spcPct val="0"/>
        </a:spcAft>
        <a:buClr>
          <a:schemeClr val="accent1"/>
        </a:buClr>
        <a:buFont typeface="Wingdings" pitchFamily="2" charset="2"/>
        <a:buChar char="l"/>
        <a:defRPr kumimoji="1" sz="1500">
          <a:solidFill>
            <a:schemeClr val="tx1"/>
          </a:solidFill>
          <a:latin typeface="+mn-lt"/>
        </a:defRPr>
      </a:lvl8pPr>
      <a:lvl9pPr marL="2914650" indent="-171450" algn="l" rtl="0" eaLnBrk="0" fontAlgn="base" hangingPunct="0">
        <a:spcBef>
          <a:spcPct val="20000"/>
        </a:spcBef>
        <a:spcAft>
          <a:spcPct val="0"/>
        </a:spcAft>
        <a:buClr>
          <a:schemeClr val="accent1"/>
        </a:buClr>
        <a:buFont typeface="Wingdings" pitchFamily="2" charset="2"/>
        <a:buChar char="l"/>
        <a:defRPr kumimoji="1"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1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image" Target="../media/image75.jpeg"/></Relationships>
</file>

<file path=ppt/slides/_rels/slide12.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9.jpeg"/><Relationship Id="rId4" Type="http://schemas.openxmlformats.org/officeDocument/2006/relationships/image" Target="../media/image78.jpeg"/></Relationships>
</file>

<file path=ppt/slides/_rels/slide13.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2.jpeg"/><Relationship Id="rId4" Type="http://schemas.openxmlformats.org/officeDocument/2006/relationships/image" Target="../media/image81.jpeg"/></Relationships>
</file>

<file path=ppt/slides/_rels/slide14.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gif"/><Relationship Id="rId26" Type="http://schemas.openxmlformats.org/officeDocument/2006/relationships/image" Target="../media/image30.png"/><Relationship Id="rId39" Type="http://schemas.openxmlformats.org/officeDocument/2006/relationships/image" Target="../media/image41.png"/><Relationship Id="rId21" Type="http://schemas.openxmlformats.org/officeDocument/2006/relationships/image" Target="../media/image25.jpeg"/><Relationship Id="rId34" Type="http://schemas.openxmlformats.org/officeDocument/2006/relationships/image" Target="../media/image38.png"/><Relationship Id="rId42" Type="http://schemas.openxmlformats.org/officeDocument/2006/relationships/image" Target="../media/image44.jpeg"/><Relationship Id="rId7" Type="http://schemas.openxmlformats.org/officeDocument/2006/relationships/image" Target="../media/image11.gif"/><Relationship Id="rId2" Type="http://schemas.openxmlformats.org/officeDocument/2006/relationships/notesSlide" Target="../notesSlides/notesSlide3.xml"/><Relationship Id="rId16" Type="http://schemas.openxmlformats.org/officeDocument/2006/relationships/image" Target="../media/image20.tiff"/><Relationship Id="rId20" Type="http://schemas.openxmlformats.org/officeDocument/2006/relationships/image" Target="../media/image24.png"/><Relationship Id="rId29" Type="http://schemas.openxmlformats.org/officeDocument/2006/relationships/image" Target="../media/image33.gif"/><Relationship Id="rId41" Type="http://schemas.openxmlformats.org/officeDocument/2006/relationships/image" Target="../media/image43.tiff"/><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5.gif"/><Relationship Id="rId24" Type="http://schemas.openxmlformats.org/officeDocument/2006/relationships/image" Target="../media/image28.png"/><Relationship Id="rId32" Type="http://schemas.openxmlformats.org/officeDocument/2006/relationships/image" Target="../media/image36.jpeg"/><Relationship Id="rId37" Type="http://schemas.microsoft.com/office/2007/relationships/hdphoto" Target="../media/hdphoto3.wdp"/><Relationship Id="rId40" Type="http://schemas.openxmlformats.org/officeDocument/2006/relationships/image" Target="../media/image42.jpeg"/><Relationship Id="rId5" Type="http://schemas.openxmlformats.org/officeDocument/2006/relationships/image" Target="../media/image9.gif"/><Relationship Id="rId15" Type="http://schemas.openxmlformats.org/officeDocument/2006/relationships/image" Target="../media/image19.tiff"/><Relationship Id="rId23" Type="http://schemas.openxmlformats.org/officeDocument/2006/relationships/image" Target="../media/image27.png"/><Relationship Id="rId28" Type="http://schemas.openxmlformats.org/officeDocument/2006/relationships/image" Target="../media/image32.jpeg"/><Relationship Id="rId36" Type="http://schemas.openxmlformats.org/officeDocument/2006/relationships/image" Target="../media/image39.png"/><Relationship Id="rId10" Type="http://schemas.openxmlformats.org/officeDocument/2006/relationships/image" Target="../media/image14.gif"/><Relationship Id="rId19" Type="http://schemas.openxmlformats.org/officeDocument/2006/relationships/image" Target="../media/image23.png"/><Relationship Id="rId31" Type="http://schemas.openxmlformats.org/officeDocument/2006/relationships/image" Target="../media/image35.png"/><Relationship Id="rId4" Type="http://schemas.microsoft.com/office/2007/relationships/hdphoto" Target="../media/hdphoto1.wdp"/><Relationship Id="rId9" Type="http://schemas.openxmlformats.org/officeDocument/2006/relationships/image" Target="../media/image13.gif"/><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gif"/><Relationship Id="rId30" Type="http://schemas.openxmlformats.org/officeDocument/2006/relationships/image" Target="../media/image34.png"/><Relationship Id="rId35" Type="http://schemas.microsoft.com/office/2007/relationships/hdphoto" Target="../media/hdphoto2.wdp"/><Relationship Id="rId43" Type="http://schemas.openxmlformats.org/officeDocument/2006/relationships/image" Target="../media/image45.jpeg"/><Relationship Id="rId8" Type="http://schemas.openxmlformats.org/officeDocument/2006/relationships/image" Target="../media/image12.gif"/><Relationship Id="rId3" Type="http://schemas.openxmlformats.org/officeDocument/2006/relationships/image" Target="../media/image8.png"/><Relationship Id="rId12" Type="http://schemas.openxmlformats.org/officeDocument/2006/relationships/image" Target="../media/image16.gif"/><Relationship Id="rId17" Type="http://schemas.openxmlformats.org/officeDocument/2006/relationships/image" Target="../media/image21.tiff"/><Relationship Id="rId25" Type="http://schemas.openxmlformats.org/officeDocument/2006/relationships/image" Target="../media/image29.gif"/><Relationship Id="rId33" Type="http://schemas.openxmlformats.org/officeDocument/2006/relationships/image" Target="../media/image37.png"/><Relationship Id="rId38" Type="http://schemas.openxmlformats.org/officeDocument/2006/relationships/image" Target="../media/image40.png"/></Relationships>
</file>

<file path=ppt/slides/_rels/slide5.xml.rels><?xml version="1.0" encoding="UTF-8" standalone="yes"?>
<Relationships xmlns="http://schemas.openxmlformats.org/package/2006/relationships"><Relationship Id="rId8" Type="http://schemas.openxmlformats.org/officeDocument/2006/relationships/image" Target="../media/image51.tiff"/><Relationship Id="rId3" Type="http://schemas.openxmlformats.org/officeDocument/2006/relationships/image" Target="../media/image46.gif"/><Relationship Id="rId7" Type="http://schemas.openxmlformats.org/officeDocument/2006/relationships/image" Target="../media/image50.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tiff"/><Relationship Id="rId5" Type="http://schemas.openxmlformats.org/officeDocument/2006/relationships/image" Target="../media/image48.tiff"/><Relationship Id="rId10" Type="http://schemas.openxmlformats.org/officeDocument/2006/relationships/image" Target="../media/image53.png"/><Relationship Id="rId4" Type="http://schemas.openxmlformats.org/officeDocument/2006/relationships/image" Target="../media/image47.tiff"/><Relationship Id="rId9" Type="http://schemas.openxmlformats.org/officeDocument/2006/relationships/image" Target="../media/image52.tiff"/></Relationships>
</file>

<file path=ppt/slides/_rels/slide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46.gif"/><Relationship Id="rId7"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png"/><Relationship Id="rId10" Type="http://schemas.openxmlformats.org/officeDocument/2006/relationships/image" Target="../media/image64.emf"/><Relationship Id="rId4" Type="http://schemas.openxmlformats.org/officeDocument/2006/relationships/image" Target="../media/image58.gif"/><Relationship Id="rId9" Type="http://schemas.openxmlformats.org/officeDocument/2006/relationships/image" Target="../media/image63.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8.gif"/><Relationship Id="rId5" Type="http://schemas.openxmlformats.org/officeDocument/2006/relationships/image" Target="../media/image67.jpeg"/><Relationship Id="rId4"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0640A1-0104-9040-8218-675AE663DC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37" t="19105" r="25314" b="23000"/>
          <a:stretch/>
        </p:blipFill>
        <p:spPr>
          <a:xfrm>
            <a:off x="0" y="0"/>
            <a:ext cx="9144000" cy="5143500"/>
          </a:xfrm>
          <a:prstGeom prst="rect">
            <a:avLst/>
          </a:prstGeom>
        </p:spPr>
      </p:pic>
      <p:pic>
        <p:nvPicPr>
          <p:cNvPr id="11" name="Picture 10">
            <a:extLst>
              <a:ext uri="{FF2B5EF4-FFF2-40B4-BE49-F238E27FC236}">
                <a16:creationId xmlns:a16="http://schemas.microsoft.com/office/drawing/2014/main" id="{37518370-2895-934E-87EA-2DB9A0E40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0625" y="1014737"/>
            <a:ext cx="5230008" cy="903952"/>
          </a:xfrm>
          <a:prstGeom prst="rect">
            <a:avLst/>
          </a:prstGeom>
        </p:spPr>
      </p:pic>
      <p:pic>
        <p:nvPicPr>
          <p:cNvPr id="12" name="Picture 11">
            <a:extLst>
              <a:ext uri="{FF2B5EF4-FFF2-40B4-BE49-F238E27FC236}">
                <a16:creationId xmlns:a16="http://schemas.microsoft.com/office/drawing/2014/main" id="{7174B687-E238-164F-B9C7-E2FB01148F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2461" y="1026809"/>
            <a:ext cx="5230007" cy="900044"/>
          </a:xfrm>
          <a:prstGeom prst="rect">
            <a:avLst/>
          </a:prstGeom>
        </p:spPr>
      </p:pic>
      <p:sp>
        <p:nvSpPr>
          <p:cNvPr id="13" name="Text Box 9">
            <a:extLst>
              <a:ext uri="{FF2B5EF4-FFF2-40B4-BE49-F238E27FC236}">
                <a16:creationId xmlns:a16="http://schemas.microsoft.com/office/drawing/2014/main" id="{EAEF7F34-9107-4C44-AA3B-32920B63197C}"/>
              </a:ext>
            </a:extLst>
          </p:cNvPr>
          <p:cNvSpPr txBox="1">
            <a:spLocks noChangeArrowheads="1"/>
          </p:cNvSpPr>
          <p:nvPr/>
        </p:nvSpPr>
        <p:spPr bwMode="auto">
          <a:xfrm>
            <a:off x="1982461" y="3129443"/>
            <a:ext cx="4775597"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2"/>
                </a:solidFill>
                <a:latin typeface="Arial" charset="0"/>
                <a:ea typeface="新細明體" pitchFamily="18" charset="-120"/>
              </a:defRPr>
            </a:lvl1pPr>
            <a:lvl2pPr marL="742950" indent="-285750" eaLnBrk="0" hangingPunct="0">
              <a:defRPr kumimoji="1" sz="1600" b="1">
                <a:solidFill>
                  <a:schemeClr val="tx2"/>
                </a:solidFill>
                <a:latin typeface="Arial" charset="0"/>
                <a:ea typeface="新細明體" pitchFamily="18" charset="-120"/>
              </a:defRPr>
            </a:lvl2pPr>
            <a:lvl3pPr marL="1143000" indent="-228600" eaLnBrk="0" hangingPunct="0">
              <a:defRPr kumimoji="1" sz="1600" b="1">
                <a:solidFill>
                  <a:schemeClr val="tx2"/>
                </a:solidFill>
                <a:latin typeface="Arial" charset="0"/>
                <a:ea typeface="新細明體" pitchFamily="18" charset="-120"/>
              </a:defRPr>
            </a:lvl3pPr>
            <a:lvl4pPr marL="1600200" indent="-228600" eaLnBrk="0" hangingPunct="0">
              <a:defRPr kumimoji="1" sz="1600" b="1">
                <a:solidFill>
                  <a:schemeClr val="tx2"/>
                </a:solidFill>
                <a:latin typeface="Arial" charset="0"/>
                <a:ea typeface="新細明體" pitchFamily="18" charset="-120"/>
              </a:defRPr>
            </a:lvl4pPr>
            <a:lvl5pPr marL="2057400" indent="-228600" eaLnBrk="0" hangingPunct="0">
              <a:defRPr kumimoji="1" sz="1600" b="1">
                <a:solidFill>
                  <a:schemeClr val="tx2"/>
                </a:solidFill>
                <a:latin typeface="Arial" charset="0"/>
                <a:ea typeface="新細明體" pitchFamily="18" charset="-120"/>
              </a:defRPr>
            </a:lvl5pPr>
            <a:lvl6pPr marL="2514600" indent="-228600"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eaLnBrk="0" fontAlgn="base" hangingPunct="0">
              <a:spcBef>
                <a:spcPct val="0"/>
              </a:spcBef>
              <a:spcAft>
                <a:spcPct val="0"/>
              </a:spcAft>
              <a:defRPr kumimoji="1" sz="1600" b="1">
                <a:solidFill>
                  <a:schemeClr val="tx2"/>
                </a:solidFill>
                <a:latin typeface="Arial" charset="0"/>
                <a:ea typeface="新細明體" pitchFamily="18" charset="-120"/>
              </a:defRPr>
            </a:lvl9pPr>
          </a:lstStyle>
          <a:p>
            <a:pPr algn="ctr">
              <a:buClr>
                <a:srgbClr val="009999"/>
              </a:buClr>
            </a:pPr>
            <a:r>
              <a:rPr kumimoji="0" lang="zh-TW" altLang="en-US" sz="2100" b="0" dirty="0">
                <a:solidFill>
                  <a:schemeClr val="tx1"/>
                </a:solidFill>
                <a:latin typeface="Arial" panose="020B0604020202020204" pitchFamily="34" charset="0"/>
                <a:cs typeface="Arial" panose="020B0604020202020204" pitchFamily="34" charset="0"/>
              </a:rPr>
              <a:t> </a:t>
            </a:r>
            <a:r>
              <a:rPr kumimoji="0" lang="en-US" altLang="zh-TW" sz="2100" dirty="0">
                <a:solidFill>
                  <a:schemeClr val="tx1"/>
                </a:solidFill>
                <a:latin typeface="Arial" panose="020B0604020202020204" pitchFamily="34" charset="0"/>
                <a:cs typeface="Arial" panose="020B0604020202020204" pitchFamily="34" charset="0"/>
              </a:rPr>
              <a:t>Setting the Test Standard for Tomorrow</a:t>
            </a:r>
          </a:p>
          <a:p>
            <a:pPr algn="ctr">
              <a:buClr>
                <a:srgbClr val="009999"/>
              </a:buClr>
            </a:pPr>
            <a:endParaRPr kumimoji="0" lang="en-US" altLang="zh-TW" sz="2100" b="0" dirty="0">
              <a:solidFill>
                <a:schemeClr val="tx1"/>
              </a:solidFill>
              <a:latin typeface="Arial" panose="020B0604020202020204" pitchFamily="34" charset="0"/>
              <a:cs typeface="Arial" panose="020B0604020202020204" pitchFamily="34" charset="0"/>
            </a:endParaRPr>
          </a:p>
        </p:txBody>
      </p:sp>
      <p:sp>
        <p:nvSpPr>
          <p:cNvPr id="14" name="Text Box 9">
            <a:extLst>
              <a:ext uri="{FF2B5EF4-FFF2-40B4-BE49-F238E27FC236}">
                <a16:creationId xmlns:a16="http://schemas.microsoft.com/office/drawing/2014/main" id="{E23541FA-0760-534C-9A79-94047BD94F79}"/>
              </a:ext>
            </a:extLst>
          </p:cNvPr>
          <p:cNvSpPr txBox="1">
            <a:spLocks noChangeArrowheads="1"/>
          </p:cNvSpPr>
          <p:nvPr/>
        </p:nvSpPr>
        <p:spPr bwMode="auto">
          <a:xfrm>
            <a:off x="1968395" y="3120653"/>
            <a:ext cx="4775597"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2"/>
                </a:solidFill>
                <a:latin typeface="Arial" charset="0"/>
                <a:ea typeface="新細明體" pitchFamily="18" charset="-120"/>
              </a:defRPr>
            </a:lvl1pPr>
            <a:lvl2pPr marL="742950" indent="-285750" eaLnBrk="0" hangingPunct="0">
              <a:defRPr kumimoji="1" sz="1600" b="1">
                <a:solidFill>
                  <a:schemeClr val="tx2"/>
                </a:solidFill>
                <a:latin typeface="Arial" charset="0"/>
                <a:ea typeface="新細明體" pitchFamily="18" charset="-120"/>
              </a:defRPr>
            </a:lvl2pPr>
            <a:lvl3pPr marL="1143000" indent="-228600" eaLnBrk="0" hangingPunct="0">
              <a:defRPr kumimoji="1" sz="1600" b="1">
                <a:solidFill>
                  <a:schemeClr val="tx2"/>
                </a:solidFill>
                <a:latin typeface="Arial" charset="0"/>
                <a:ea typeface="新細明體" pitchFamily="18" charset="-120"/>
              </a:defRPr>
            </a:lvl3pPr>
            <a:lvl4pPr marL="1600200" indent="-228600" eaLnBrk="0" hangingPunct="0">
              <a:defRPr kumimoji="1" sz="1600" b="1">
                <a:solidFill>
                  <a:schemeClr val="tx2"/>
                </a:solidFill>
                <a:latin typeface="Arial" charset="0"/>
                <a:ea typeface="新細明體" pitchFamily="18" charset="-120"/>
              </a:defRPr>
            </a:lvl4pPr>
            <a:lvl5pPr marL="2057400" indent="-228600" eaLnBrk="0" hangingPunct="0">
              <a:defRPr kumimoji="1" sz="1600" b="1">
                <a:solidFill>
                  <a:schemeClr val="tx2"/>
                </a:solidFill>
                <a:latin typeface="Arial" charset="0"/>
                <a:ea typeface="新細明體" pitchFamily="18" charset="-120"/>
              </a:defRPr>
            </a:lvl5pPr>
            <a:lvl6pPr marL="2514600" indent="-228600"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eaLnBrk="0" fontAlgn="base" hangingPunct="0">
              <a:spcBef>
                <a:spcPct val="0"/>
              </a:spcBef>
              <a:spcAft>
                <a:spcPct val="0"/>
              </a:spcAft>
              <a:defRPr kumimoji="1" sz="1600" b="1">
                <a:solidFill>
                  <a:schemeClr val="tx2"/>
                </a:solidFill>
                <a:latin typeface="Arial" charset="0"/>
                <a:ea typeface="新細明體" pitchFamily="18" charset="-120"/>
              </a:defRPr>
            </a:lvl9pPr>
          </a:lstStyle>
          <a:p>
            <a:pPr algn="ctr">
              <a:buClr>
                <a:srgbClr val="009999"/>
              </a:buClr>
            </a:pPr>
            <a:r>
              <a:rPr kumimoji="0" lang="zh-TW" altLang="en-US" sz="2100" b="0" dirty="0">
                <a:solidFill>
                  <a:schemeClr val="tx1"/>
                </a:solidFill>
                <a:latin typeface="Arial" panose="020B0604020202020204" pitchFamily="34" charset="0"/>
                <a:cs typeface="Arial" panose="020B0604020202020204" pitchFamily="34" charset="0"/>
              </a:rPr>
              <a:t> </a:t>
            </a:r>
            <a:r>
              <a:rPr kumimoji="0" lang="en-US" altLang="zh-TW" sz="2100" dirty="0">
                <a:solidFill>
                  <a:schemeClr val="bg1">
                    <a:lumMod val="95000"/>
                  </a:schemeClr>
                </a:solidFill>
                <a:latin typeface="Arial" panose="020B0604020202020204" pitchFamily="34" charset="0"/>
                <a:cs typeface="Arial" panose="020B0604020202020204" pitchFamily="34" charset="0"/>
              </a:rPr>
              <a:t>Setting the Test Standard for Tomorrow</a:t>
            </a:r>
          </a:p>
          <a:p>
            <a:pPr algn="ctr">
              <a:buClr>
                <a:srgbClr val="009999"/>
              </a:buClr>
            </a:pPr>
            <a:endParaRPr kumimoji="0" lang="en-US" altLang="zh-TW" sz="2100" b="0" dirty="0">
              <a:solidFill>
                <a:schemeClr val="bg1">
                  <a:lumMod val="95000"/>
                </a:schemeClr>
              </a:solidFill>
              <a:latin typeface="Arial" panose="020B0604020202020204" pitchFamily="34" charset="0"/>
              <a:cs typeface="Arial" panose="020B0604020202020204" pitchFamily="34" charset="0"/>
            </a:endParaRPr>
          </a:p>
        </p:txBody>
      </p:sp>
      <p:sp>
        <p:nvSpPr>
          <p:cNvPr id="15" name="TextBox 1">
            <a:extLst>
              <a:ext uri="{FF2B5EF4-FFF2-40B4-BE49-F238E27FC236}">
                <a16:creationId xmlns:a16="http://schemas.microsoft.com/office/drawing/2014/main" id="{9371BF89-22D2-AB42-ADC2-868432D3BC8C}"/>
              </a:ext>
            </a:extLst>
          </p:cNvPr>
          <p:cNvSpPr txBox="1">
            <a:spLocks noChangeArrowheads="1"/>
          </p:cNvSpPr>
          <p:nvPr/>
        </p:nvSpPr>
        <p:spPr bwMode="auto">
          <a:xfrm>
            <a:off x="6413483" y="4661531"/>
            <a:ext cx="1804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2"/>
                </a:solidFill>
                <a:latin typeface="Arial" charset="0"/>
                <a:ea typeface="新細明體" pitchFamily="18" charset="-120"/>
              </a:defRPr>
            </a:lvl1pPr>
            <a:lvl2pPr marL="742950" indent="-285750" eaLnBrk="0" hangingPunct="0">
              <a:defRPr kumimoji="1" sz="1600" b="1">
                <a:solidFill>
                  <a:schemeClr val="tx2"/>
                </a:solidFill>
                <a:latin typeface="Arial" charset="0"/>
                <a:ea typeface="新細明體" pitchFamily="18" charset="-120"/>
              </a:defRPr>
            </a:lvl2pPr>
            <a:lvl3pPr marL="1143000" indent="-228600" eaLnBrk="0" hangingPunct="0">
              <a:defRPr kumimoji="1" sz="1600" b="1">
                <a:solidFill>
                  <a:schemeClr val="tx2"/>
                </a:solidFill>
                <a:latin typeface="Arial" charset="0"/>
                <a:ea typeface="新細明體" pitchFamily="18" charset="-120"/>
              </a:defRPr>
            </a:lvl3pPr>
            <a:lvl4pPr marL="1600200" indent="-228600" eaLnBrk="0" hangingPunct="0">
              <a:defRPr kumimoji="1" sz="1600" b="1">
                <a:solidFill>
                  <a:schemeClr val="tx2"/>
                </a:solidFill>
                <a:latin typeface="Arial" charset="0"/>
                <a:ea typeface="新細明體" pitchFamily="18" charset="-120"/>
              </a:defRPr>
            </a:lvl4pPr>
            <a:lvl5pPr marL="2057400" indent="-228600" eaLnBrk="0" hangingPunct="0">
              <a:defRPr kumimoji="1" sz="1600" b="1">
                <a:solidFill>
                  <a:schemeClr val="tx2"/>
                </a:solidFill>
                <a:latin typeface="Arial" charset="0"/>
                <a:ea typeface="新細明體" pitchFamily="18" charset="-120"/>
              </a:defRPr>
            </a:lvl5pPr>
            <a:lvl6pPr marL="2514600" indent="-228600"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eaLnBrk="0" fontAlgn="base" hangingPunct="0">
              <a:spcBef>
                <a:spcPct val="0"/>
              </a:spcBef>
              <a:spcAft>
                <a:spcPct val="0"/>
              </a:spcAft>
              <a:defRPr kumimoji="1" sz="1600" b="1">
                <a:solidFill>
                  <a:schemeClr val="tx2"/>
                </a:solidFill>
                <a:latin typeface="Arial" charset="0"/>
                <a:ea typeface="新細明體" pitchFamily="18" charset="-120"/>
              </a:defRPr>
            </a:lvl9pPr>
          </a:lstStyle>
          <a:p>
            <a:pPr algn="ctr">
              <a:spcBef>
                <a:spcPct val="50000"/>
              </a:spcBef>
            </a:pPr>
            <a:r>
              <a:rPr lang="en-US" sz="1800" i="1" dirty="0">
                <a:solidFill>
                  <a:schemeClr val="tx1"/>
                </a:solidFill>
              </a:rPr>
              <a:t>Nasdaq: AEHR</a:t>
            </a:r>
          </a:p>
        </p:txBody>
      </p:sp>
      <p:sp>
        <p:nvSpPr>
          <p:cNvPr id="16" name="TextBox 1">
            <a:extLst>
              <a:ext uri="{FF2B5EF4-FFF2-40B4-BE49-F238E27FC236}">
                <a16:creationId xmlns:a16="http://schemas.microsoft.com/office/drawing/2014/main" id="{18F34D7F-A1B0-3743-8C0D-640114A4A05B}"/>
              </a:ext>
            </a:extLst>
          </p:cNvPr>
          <p:cNvSpPr txBox="1">
            <a:spLocks noChangeArrowheads="1"/>
          </p:cNvSpPr>
          <p:nvPr/>
        </p:nvSpPr>
        <p:spPr bwMode="auto">
          <a:xfrm>
            <a:off x="6399418" y="4652741"/>
            <a:ext cx="1804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2"/>
                </a:solidFill>
                <a:latin typeface="Arial" charset="0"/>
                <a:ea typeface="新細明體" pitchFamily="18" charset="-120"/>
              </a:defRPr>
            </a:lvl1pPr>
            <a:lvl2pPr marL="742950" indent="-285750" eaLnBrk="0" hangingPunct="0">
              <a:defRPr kumimoji="1" sz="1600" b="1">
                <a:solidFill>
                  <a:schemeClr val="tx2"/>
                </a:solidFill>
                <a:latin typeface="Arial" charset="0"/>
                <a:ea typeface="新細明體" pitchFamily="18" charset="-120"/>
              </a:defRPr>
            </a:lvl2pPr>
            <a:lvl3pPr marL="1143000" indent="-228600" eaLnBrk="0" hangingPunct="0">
              <a:defRPr kumimoji="1" sz="1600" b="1">
                <a:solidFill>
                  <a:schemeClr val="tx2"/>
                </a:solidFill>
                <a:latin typeface="Arial" charset="0"/>
                <a:ea typeface="新細明體" pitchFamily="18" charset="-120"/>
              </a:defRPr>
            </a:lvl3pPr>
            <a:lvl4pPr marL="1600200" indent="-228600" eaLnBrk="0" hangingPunct="0">
              <a:defRPr kumimoji="1" sz="1600" b="1">
                <a:solidFill>
                  <a:schemeClr val="tx2"/>
                </a:solidFill>
                <a:latin typeface="Arial" charset="0"/>
                <a:ea typeface="新細明體" pitchFamily="18" charset="-120"/>
              </a:defRPr>
            </a:lvl4pPr>
            <a:lvl5pPr marL="2057400" indent="-228600" eaLnBrk="0" hangingPunct="0">
              <a:defRPr kumimoji="1" sz="1600" b="1">
                <a:solidFill>
                  <a:schemeClr val="tx2"/>
                </a:solidFill>
                <a:latin typeface="Arial" charset="0"/>
                <a:ea typeface="新細明體" pitchFamily="18" charset="-120"/>
              </a:defRPr>
            </a:lvl5pPr>
            <a:lvl6pPr marL="2514600" indent="-228600"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eaLnBrk="0" fontAlgn="base" hangingPunct="0">
              <a:spcBef>
                <a:spcPct val="0"/>
              </a:spcBef>
              <a:spcAft>
                <a:spcPct val="0"/>
              </a:spcAft>
              <a:defRPr kumimoji="1" sz="1600" b="1">
                <a:solidFill>
                  <a:schemeClr val="tx2"/>
                </a:solidFill>
                <a:latin typeface="Arial" charset="0"/>
                <a:ea typeface="新細明體" pitchFamily="18" charset="-120"/>
              </a:defRPr>
            </a:lvl9pPr>
          </a:lstStyle>
          <a:p>
            <a:pPr algn="ctr">
              <a:spcBef>
                <a:spcPct val="50000"/>
              </a:spcBef>
            </a:pPr>
            <a:r>
              <a:rPr lang="en-US" sz="1800" i="1" dirty="0">
                <a:solidFill>
                  <a:schemeClr val="bg1">
                    <a:lumMod val="85000"/>
                  </a:schemeClr>
                </a:solidFill>
              </a:rPr>
              <a:t>Nasdaq: AEHR</a:t>
            </a:r>
          </a:p>
        </p:txBody>
      </p:sp>
    </p:spTree>
    <p:extLst>
      <p:ext uri="{BB962C8B-B14F-4D97-AF65-F5344CB8AC3E}">
        <p14:creationId xmlns:p14="http://schemas.microsoft.com/office/powerpoint/2010/main" val="563486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machine&#10;&#10;Description automatically generated">
            <a:extLst>
              <a:ext uri="{FF2B5EF4-FFF2-40B4-BE49-F238E27FC236}">
                <a16:creationId xmlns:a16="http://schemas.microsoft.com/office/drawing/2014/main" id="{C8993130-AD68-B84D-8EFF-899C9858A8C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641784" y="1788361"/>
            <a:ext cx="1309559" cy="1746078"/>
          </a:xfrm>
          <a:prstGeom prst="rect">
            <a:avLst/>
          </a:prstGeom>
          <a:ln w="9525">
            <a:solidFill>
              <a:schemeClr val="tx1"/>
            </a:solidFill>
          </a:ln>
        </p:spPr>
      </p:pic>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p:txBody>
          <a:bodyPr/>
          <a:lstStyle/>
          <a:p>
            <a:r>
              <a:rPr lang="en-US" dirty="0"/>
              <a:t>Silicon Photonics</a:t>
            </a:r>
          </a:p>
        </p:txBody>
      </p:sp>
      <p:sp>
        <p:nvSpPr>
          <p:cNvPr id="3" name="Content Placeholder 2">
            <a:extLst>
              <a:ext uri="{FF2B5EF4-FFF2-40B4-BE49-F238E27FC236}">
                <a16:creationId xmlns:a16="http://schemas.microsoft.com/office/drawing/2014/main" id="{14AADA25-E541-4623-8B3F-3FA1FB398B7B}"/>
              </a:ext>
            </a:extLst>
          </p:cNvPr>
          <p:cNvSpPr>
            <a:spLocks noGrp="1"/>
          </p:cNvSpPr>
          <p:nvPr>
            <p:ph idx="1"/>
          </p:nvPr>
        </p:nvSpPr>
        <p:spPr>
          <a:xfrm>
            <a:off x="444500" y="807401"/>
            <a:ext cx="8255000" cy="738664"/>
          </a:xfrm>
        </p:spPr>
        <p:txBody>
          <a:bodyPr/>
          <a:lstStyle/>
          <a:p>
            <a:r>
              <a:rPr lang="en-US" sz="1400" dirty="0"/>
              <a:t>Integrated laser devices directly on silicon transceiver drastically lowering the cost of fiber optic transceivers for data centers and the internet cloud are driving a new requirement and opportunity for wafer level and </a:t>
            </a:r>
            <a:r>
              <a:rPr lang="en-US" sz="1400" dirty="0" err="1"/>
              <a:t>singulated</a:t>
            </a:r>
            <a:r>
              <a:rPr lang="en-US" sz="1400" dirty="0"/>
              <a:t> die burn-in and test </a:t>
            </a:r>
          </a:p>
        </p:txBody>
      </p:sp>
      <p:sp>
        <p:nvSpPr>
          <p:cNvPr id="9" name="TextBox 8">
            <a:extLst>
              <a:ext uri="{FF2B5EF4-FFF2-40B4-BE49-F238E27FC236}">
                <a16:creationId xmlns:a16="http://schemas.microsoft.com/office/drawing/2014/main" id="{99D12066-0D89-46A0-87C6-0608E7BEE692}"/>
              </a:ext>
            </a:extLst>
          </p:cNvPr>
          <p:cNvSpPr txBox="1"/>
          <p:nvPr/>
        </p:nvSpPr>
        <p:spPr>
          <a:xfrm>
            <a:off x="990216" y="3691569"/>
            <a:ext cx="2988805" cy="738664"/>
          </a:xfrm>
          <a:prstGeom prst="rect">
            <a:avLst/>
          </a:prstGeom>
          <a:solidFill>
            <a:schemeClr val="bg1">
              <a:lumMod val="95000"/>
            </a:schemeClr>
          </a:solidFill>
          <a:ln w="12700">
            <a:solidFill>
              <a:schemeClr val="accent1"/>
            </a:solidFill>
          </a:ln>
        </p:spPr>
        <p:txBody>
          <a:bodyPr wrap="square" rtlCol="0">
            <a:spAutoFit/>
          </a:bodyPr>
          <a:lstStyle/>
          <a:p>
            <a:pPr algn="ctr"/>
            <a:r>
              <a:rPr lang="en-US" sz="1400" dirty="0">
                <a:solidFill>
                  <a:sysClr val="windowText" lastClr="000000"/>
                </a:solidFill>
                <a:latin typeface="+mn-lt"/>
              </a:rPr>
              <a:t>Silicon Photonics growth driven by data centers, sensors, and optical switches</a:t>
            </a:r>
          </a:p>
        </p:txBody>
      </p:sp>
      <p:sp>
        <p:nvSpPr>
          <p:cNvPr id="10" name="TextBox 9">
            <a:extLst>
              <a:ext uri="{FF2B5EF4-FFF2-40B4-BE49-F238E27FC236}">
                <a16:creationId xmlns:a16="http://schemas.microsoft.com/office/drawing/2014/main" id="{22819B28-94B5-4908-851F-3610A9A9BED6}"/>
              </a:ext>
            </a:extLst>
          </p:cNvPr>
          <p:cNvSpPr txBox="1"/>
          <p:nvPr/>
        </p:nvSpPr>
        <p:spPr>
          <a:xfrm>
            <a:off x="4289978" y="3682601"/>
            <a:ext cx="4400787" cy="738664"/>
          </a:xfrm>
          <a:prstGeom prst="rect">
            <a:avLst/>
          </a:prstGeom>
          <a:solidFill>
            <a:schemeClr val="bg1">
              <a:lumMod val="95000"/>
            </a:schemeClr>
          </a:solidFill>
          <a:ln w="12700">
            <a:solidFill>
              <a:schemeClr val="accent1"/>
            </a:solidFill>
          </a:ln>
        </p:spPr>
        <p:txBody>
          <a:bodyPr wrap="square" rtlCol="0">
            <a:spAutoFit/>
          </a:bodyPr>
          <a:lstStyle/>
          <a:p>
            <a:pPr algn="ctr"/>
            <a:r>
              <a:rPr lang="en-US" sz="1400" dirty="0">
                <a:solidFill>
                  <a:sysClr val="windowText" lastClr="000000"/>
                </a:solidFill>
                <a:latin typeface="+mn-lt"/>
              </a:rPr>
              <a:t>Aehr has five customers in Silicon Photonics worldwide and is engaged with over 15 companies in this space</a:t>
            </a:r>
          </a:p>
        </p:txBody>
      </p:sp>
      <p:pic>
        <p:nvPicPr>
          <p:cNvPr id="17" name="Picture 16" descr="A picture containing indoor, ceiling, refrigerator, kitchen&#10;&#10;Description automatically generated">
            <a:extLst>
              <a:ext uri="{FF2B5EF4-FFF2-40B4-BE49-F238E27FC236}">
                <a16:creationId xmlns:a16="http://schemas.microsoft.com/office/drawing/2014/main" id="{7BE73766-2D10-384E-BE31-2F6486D3BE7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052675" y="1788361"/>
            <a:ext cx="1310229" cy="1746078"/>
          </a:xfrm>
          <a:prstGeom prst="rect">
            <a:avLst/>
          </a:prstGeom>
          <a:ln w="9525">
            <a:solidFill>
              <a:schemeClr val="tx1"/>
            </a:solidFill>
          </a:ln>
        </p:spPr>
      </p:pic>
      <p:pic>
        <p:nvPicPr>
          <p:cNvPr id="15" name="Picture 14" descr="A picture containing person, man, wearing, suit&#10;&#10;Description automatically generated">
            <a:extLst>
              <a:ext uri="{FF2B5EF4-FFF2-40B4-BE49-F238E27FC236}">
                <a16:creationId xmlns:a16="http://schemas.microsoft.com/office/drawing/2014/main" id="{827B967B-F431-8A43-BDD0-17CC508C693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801406" y="2908043"/>
            <a:ext cx="1373574" cy="695873"/>
          </a:xfrm>
          <a:prstGeom prst="rect">
            <a:avLst/>
          </a:prstGeom>
          <a:solidFill>
            <a:schemeClr val="bg1"/>
          </a:solidFill>
          <a:ln w="22225">
            <a:solidFill>
              <a:schemeClr val="bg1"/>
            </a:solidFill>
          </a:ln>
          <a:effectLst>
            <a:outerShdw blurRad="50800" dist="38100" dir="2700000" algn="tl" rotWithShape="0">
              <a:prstClr val="black">
                <a:alpha val="40000"/>
              </a:prstClr>
            </a:outerShdw>
          </a:effectLst>
        </p:spPr>
      </p:pic>
      <p:pic>
        <p:nvPicPr>
          <p:cNvPr id="16" name="Picture 15" descr="A picture containing sitting, metal, platform, computer&#10;&#10;Description automatically generated">
            <a:extLst>
              <a:ext uri="{FF2B5EF4-FFF2-40B4-BE49-F238E27FC236}">
                <a16:creationId xmlns:a16="http://schemas.microsoft.com/office/drawing/2014/main" id="{05C97D87-B661-394E-B01C-FCF6A7E80AC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23700" y="1842848"/>
            <a:ext cx="3002227" cy="1637104"/>
          </a:xfrm>
          <a:prstGeom prst="rect">
            <a:avLst/>
          </a:prstGeom>
        </p:spPr>
      </p:pic>
    </p:spTree>
    <p:extLst>
      <p:ext uri="{BB962C8B-B14F-4D97-AF65-F5344CB8AC3E}">
        <p14:creationId xmlns:p14="http://schemas.microsoft.com/office/powerpoint/2010/main" val="2892537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a:xfrm>
            <a:off x="468087" y="171450"/>
            <a:ext cx="8433687" cy="457200"/>
          </a:xfrm>
        </p:spPr>
        <p:txBody>
          <a:bodyPr/>
          <a:lstStyle/>
          <a:p>
            <a:r>
              <a:rPr lang="en-US" dirty="0"/>
              <a:t>Silicon Photonics Stabilization &amp; Infant Mortality</a:t>
            </a:r>
          </a:p>
        </p:txBody>
      </p:sp>
      <p:sp>
        <p:nvSpPr>
          <p:cNvPr id="3" name="Content Placeholder 2">
            <a:extLst>
              <a:ext uri="{FF2B5EF4-FFF2-40B4-BE49-F238E27FC236}">
                <a16:creationId xmlns:a16="http://schemas.microsoft.com/office/drawing/2014/main" id="{14AADA25-E541-4623-8B3F-3FA1FB398B7B}"/>
              </a:ext>
            </a:extLst>
          </p:cNvPr>
          <p:cNvSpPr>
            <a:spLocks noGrp="1"/>
          </p:cNvSpPr>
          <p:nvPr>
            <p:ph idx="1"/>
          </p:nvPr>
        </p:nvSpPr>
        <p:spPr>
          <a:xfrm>
            <a:off x="444500" y="807400"/>
            <a:ext cx="5599018" cy="2498973"/>
          </a:xfrm>
        </p:spPr>
        <p:txBody>
          <a:bodyPr/>
          <a:lstStyle/>
          <a:p>
            <a:pPr marL="0" indent="0">
              <a:buNone/>
            </a:pPr>
            <a:r>
              <a:rPr lang="en-US" sz="1600" b="1" dirty="0"/>
              <a:t>Silicon Photonics Market Opportunity</a:t>
            </a:r>
          </a:p>
          <a:p>
            <a:r>
              <a:rPr lang="en-US" sz="1400" dirty="0"/>
              <a:t>Silicon photonics provides wafer level integration and HVM scale -&gt; disruptive cost advantage over discrete fiber optic transceivers</a:t>
            </a:r>
          </a:p>
          <a:p>
            <a:r>
              <a:rPr lang="en-US" sz="1400" dirty="0"/>
              <a:t>Wafer Level and Singulated Die/Module level Stabilization &amp; Burn-in not only the most cost effective, but is considered an ENABLING capability to scale to HVM and low cost</a:t>
            </a:r>
          </a:p>
          <a:p>
            <a:r>
              <a:rPr lang="en-US" sz="1400" dirty="0"/>
              <a:t>Aehr is unique in our ability to contact 100% of the lasers on a wafer, drive Die with individual constant current drivers, and manage the thermal load of wafers with as much as 2kW load</a:t>
            </a:r>
          </a:p>
          <a:p>
            <a:endParaRPr lang="en-US" sz="1400" dirty="0"/>
          </a:p>
        </p:txBody>
      </p:sp>
      <p:sp>
        <p:nvSpPr>
          <p:cNvPr id="10" name="TextBox 9">
            <a:extLst>
              <a:ext uri="{FF2B5EF4-FFF2-40B4-BE49-F238E27FC236}">
                <a16:creationId xmlns:a16="http://schemas.microsoft.com/office/drawing/2014/main" id="{23DABE18-A9B1-584B-AA57-4A22B3CBF094}"/>
              </a:ext>
            </a:extLst>
          </p:cNvPr>
          <p:cNvSpPr txBox="1"/>
          <p:nvPr/>
        </p:nvSpPr>
        <p:spPr>
          <a:xfrm>
            <a:off x="6012927" y="3485123"/>
            <a:ext cx="2988805" cy="461665"/>
          </a:xfrm>
          <a:prstGeom prst="rect">
            <a:avLst/>
          </a:prstGeom>
          <a:solidFill>
            <a:schemeClr val="bg1">
              <a:lumMod val="95000"/>
            </a:schemeClr>
          </a:solidFill>
          <a:ln w="12700">
            <a:solidFill>
              <a:schemeClr val="accent1"/>
            </a:solidFill>
          </a:ln>
        </p:spPr>
        <p:txBody>
          <a:bodyPr wrap="square" rtlCol="0">
            <a:spAutoFit/>
          </a:bodyPr>
          <a:lstStyle/>
          <a:p>
            <a:pPr algn="ctr"/>
            <a:r>
              <a:rPr lang="en-US" sz="1200" dirty="0">
                <a:solidFill>
                  <a:sysClr val="windowText" lastClr="000000"/>
                </a:solidFill>
                <a:latin typeface="+mn-lt"/>
              </a:rPr>
              <a:t>Silicon Photonics growth driven by data centers, telecom, &amp; 5G</a:t>
            </a:r>
          </a:p>
        </p:txBody>
      </p:sp>
      <p:pic>
        <p:nvPicPr>
          <p:cNvPr id="11" name="Picture 10">
            <a:extLst>
              <a:ext uri="{FF2B5EF4-FFF2-40B4-BE49-F238E27FC236}">
                <a16:creationId xmlns:a16="http://schemas.microsoft.com/office/drawing/2014/main" id="{CCDC551E-C947-D84F-AF2D-FBCB02D9F49C}"/>
              </a:ext>
            </a:extLst>
          </p:cNvPr>
          <p:cNvPicPr>
            <a:picLocks noChangeAspect="1"/>
          </p:cNvPicPr>
          <p:nvPr/>
        </p:nvPicPr>
        <p:blipFill rotWithShape="1">
          <a:blip r:embed="rId3"/>
          <a:srcRect r="30743" b="84911"/>
          <a:stretch/>
        </p:blipFill>
        <p:spPr>
          <a:xfrm>
            <a:off x="6043518" y="1198588"/>
            <a:ext cx="2239574" cy="273664"/>
          </a:xfrm>
          <a:prstGeom prst="rect">
            <a:avLst/>
          </a:prstGeom>
        </p:spPr>
      </p:pic>
      <p:pic>
        <p:nvPicPr>
          <p:cNvPr id="14" name="Picture 13" descr="A close up of a device&#10;&#10;Description automatically generated">
            <a:extLst>
              <a:ext uri="{FF2B5EF4-FFF2-40B4-BE49-F238E27FC236}">
                <a16:creationId xmlns:a16="http://schemas.microsoft.com/office/drawing/2014/main" id="{D414E7F6-C921-404B-8FF4-9E04397815EB}"/>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416133" y="3110098"/>
            <a:ext cx="2989091" cy="1673380"/>
          </a:xfrm>
          <a:prstGeom prst="rect">
            <a:avLst/>
          </a:prstGeom>
        </p:spPr>
      </p:pic>
      <p:pic>
        <p:nvPicPr>
          <p:cNvPr id="15" name="Picture 14" descr="A picture containing text, map&#10;&#10;Description automatically generated">
            <a:extLst>
              <a:ext uri="{FF2B5EF4-FFF2-40B4-BE49-F238E27FC236}">
                <a16:creationId xmlns:a16="http://schemas.microsoft.com/office/drawing/2014/main" id="{79647357-362E-1747-B53D-98F7C15DAA7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093935" y="1561627"/>
            <a:ext cx="2863554" cy="1615639"/>
          </a:xfrm>
          <a:prstGeom prst="rect">
            <a:avLst/>
          </a:prstGeom>
        </p:spPr>
      </p:pic>
    </p:spTree>
    <p:extLst>
      <p:ext uri="{BB962C8B-B14F-4D97-AF65-F5344CB8AC3E}">
        <p14:creationId xmlns:p14="http://schemas.microsoft.com/office/powerpoint/2010/main" val="2278417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a:xfrm>
            <a:off x="468088" y="171450"/>
            <a:ext cx="8675912" cy="457200"/>
          </a:xfrm>
        </p:spPr>
        <p:txBody>
          <a:bodyPr/>
          <a:lstStyle/>
          <a:p>
            <a:r>
              <a:rPr lang="en-US" dirty="0"/>
              <a:t>Automotive &amp; EV Semiconductor Device Market</a:t>
            </a:r>
          </a:p>
        </p:txBody>
      </p:sp>
      <p:sp>
        <p:nvSpPr>
          <p:cNvPr id="12" name="Content Placeholder 11">
            <a:extLst>
              <a:ext uri="{FF2B5EF4-FFF2-40B4-BE49-F238E27FC236}">
                <a16:creationId xmlns:a16="http://schemas.microsoft.com/office/drawing/2014/main" id="{9E00F265-4037-4A47-82D6-031E37BBDB81}"/>
              </a:ext>
            </a:extLst>
          </p:cNvPr>
          <p:cNvSpPr>
            <a:spLocks noGrp="1"/>
          </p:cNvSpPr>
          <p:nvPr>
            <p:ph idx="1"/>
          </p:nvPr>
        </p:nvSpPr>
        <p:spPr>
          <a:xfrm>
            <a:off x="397830" y="838267"/>
            <a:ext cx="8255000" cy="970099"/>
          </a:xfrm>
        </p:spPr>
        <p:txBody>
          <a:bodyPr/>
          <a:lstStyle/>
          <a:p>
            <a:r>
              <a:rPr lang="en-US" sz="1400" dirty="0"/>
              <a:t>Automotive IC growth in sensors, control, information, and entertainment has substantially higher requirements for initial quality and long-term reliability</a:t>
            </a:r>
          </a:p>
          <a:p>
            <a:r>
              <a:rPr lang="en-US" sz="1400" dirty="0"/>
              <a:t>New high bandgap / high voltage semiconductors (like Silicon Carbide and Gallium Nitride) create new opportunities in test and burn in. </a:t>
            </a:r>
          </a:p>
        </p:txBody>
      </p:sp>
      <p:pic>
        <p:nvPicPr>
          <p:cNvPr id="8" name="Picture 7">
            <a:extLst>
              <a:ext uri="{FF2B5EF4-FFF2-40B4-BE49-F238E27FC236}">
                <a16:creationId xmlns:a16="http://schemas.microsoft.com/office/drawing/2014/main" id="{CFC931E5-E922-4F3C-8EF9-6EAC3A8F77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068" y="2607498"/>
            <a:ext cx="2572948" cy="1448321"/>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8D3D6400-E089-4A40-A30A-5BAFD5A6CFD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3222" y="2584853"/>
            <a:ext cx="2572948" cy="1470966"/>
          </a:xfrm>
          <a:prstGeom prst="rect">
            <a:avLst/>
          </a:prstGeom>
          <a:ln>
            <a:solidFill>
              <a:schemeClr val="bg1">
                <a:lumMod val="50000"/>
              </a:schemeClr>
            </a:solidFill>
          </a:ln>
        </p:spPr>
      </p:pic>
      <p:sp>
        <p:nvSpPr>
          <p:cNvPr id="11" name="TextBox 10">
            <a:extLst>
              <a:ext uri="{FF2B5EF4-FFF2-40B4-BE49-F238E27FC236}">
                <a16:creationId xmlns:a16="http://schemas.microsoft.com/office/drawing/2014/main" id="{B2ECAF84-A394-4F60-A7C3-5DE3FDFCAB94}"/>
              </a:ext>
            </a:extLst>
          </p:cNvPr>
          <p:cNvSpPr txBox="1"/>
          <p:nvPr/>
        </p:nvSpPr>
        <p:spPr>
          <a:xfrm>
            <a:off x="6173222" y="2203735"/>
            <a:ext cx="2572948" cy="276999"/>
          </a:xfrm>
          <a:prstGeom prst="rect">
            <a:avLst/>
          </a:prstGeom>
          <a:solidFill>
            <a:schemeClr val="bg1">
              <a:lumMod val="95000"/>
            </a:schemeClr>
          </a:solidFill>
          <a:ln w="12700">
            <a:solidFill>
              <a:schemeClr val="accent1"/>
            </a:solidFill>
            <a:prstDash val="solid"/>
          </a:ln>
        </p:spPr>
        <p:txBody>
          <a:bodyPr vert="horz" wrap="square" rtlCol="0">
            <a:spAutoFit/>
          </a:bodyPr>
          <a:lstStyle/>
          <a:p>
            <a:pPr algn="ctr"/>
            <a:r>
              <a:rPr lang="en-US" sz="1200" dirty="0">
                <a:solidFill>
                  <a:sysClr val="windowText" lastClr="000000"/>
                </a:solidFill>
                <a:latin typeface="+mn-lt"/>
              </a:rPr>
              <a:t>Autonomous / Driver Assistance</a:t>
            </a:r>
          </a:p>
        </p:txBody>
      </p:sp>
      <p:sp>
        <p:nvSpPr>
          <p:cNvPr id="13" name="TextBox 12">
            <a:extLst>
              <a:ext uri="{FF2B5EF4-FFF2-40B4-BE49-F238E27FC236}">
                <a16:creationId xmlns:a16="http://schemas.microsoft.com/office/drawing/2014/main" id="{A5293DE7-2839-49BE-BBCE-AF6FF4BA42D7}"/>
              </a:ext>
            </a:extLst>
          </p:cNvPr>
          <p:cNvSpPr txBox="1"/>
          <p:nvPr/>
        </p:nvSpPr>
        <p:spPr>
          <a:xfrm>
            <a:off x="539424" y="2203734"/>
            <a:ext cx="2520235" cy="276999"/>
          </a:xfrm>
          <a:prstGeom prst="rect">
            <a:avLst/>
          </a:prstGeom>
          <a:solidFill>
            <a:schemeClr val="bg1">
              <a:lumMod val="95000"/>
            </a:schemeClr>
          </a:solidFill>
          <a:ln w="12700">
            <a:solidFill>
              <a:schemeClr val="accent1"/>
            </a:solidFill>
            <a:prstDash val="solid"/>
          </a:ln>
        </p:spPr>
        <p:txBody>
          <a:bodyPr vert="horz" wrap="square" rtlCol="0">
            <a:spAutoFit/>
          </a:bodyPr>
          <a:lstStyle/>
          <a:p>
            <a:pPr algn="ctr"/>
            <a:r>
              <a:rPr lang="en-US" sz="1200" dirty="0">
                <a:solidFill>
                  <a:sysClr val="windowText" lastClr="000000"/>
                </a:solidFill>
                <a:latin typeface="+mn-lt"/>
              </a:rPr>
              <a:t>Collision Detection</a:t>
            </a:r>
          </a:p>
        </p:txBody>
      </p:sp>
      <p:sp>
        <p:nvSpPr>
          <p:cNvPr id="14" name="TextBox 13">
            <a:extLst>
              <a:ext uri="{FF2B5EF4-FFF2-40B4-BE49-F238E27FC236}">
                <a16:creationId xmlns:a16="http://schemas.microsoft.com/office/drawing/2014/main" id="{C42F5DA9-60B7-405D-AF71-7939ADB07419}"/>
              </a:ext>
            </a:extLst>
          </p:cNvPr>
          <p:cNvSpPr txBox="1"/>
          <p:nvPr/>
        </p:nvSpPr>
        <p:spPr>
          <a:xfrm>
            <a:off x="3433627" y="3717587"/>
            <a:ext cx="2391984" cy="276999"/>
          </a:xfrm>
          <a:prstGeom prst="rect">
            <a:avLst/>
          </a:prstGeom>
          <a:solidFill>
            <a:schemeClr val="bg1">
              <a:lumMod val="95000"/>
            </a:schemeClr>
          </a:solidFill>
          <a:ln w="12700">
            <a:solidFill>
              <a:schemeClr val="accent1"/>
            </a:solidFill>
            <a:prstDash val="solid"/>
          </a:ln>
        </p:spPr>
        <p:txBody>
          <a:bodyPr vert="horz" wrap="square" rtlCol="0">
            <a:spAutoFit/>
          </a:bodyPr>
          <a:lstStyle/>
          <a:p>
            <a:pPr algn="ctr"/>
            <a:r>
              <a:rPr lang="en-US" sz="1200" dirty="0">
                <a:solidFill>
                  <a:sysClr val="windowText" lastClr="000000"/>
                </a:solidFill>
                <a:latin typeface="+mn-lt"/>
              </a:rPr>
              <a:t>EV / HEV Power Management</a:t>
            </a:r>
          </a:p>
        </p:txBody>
      </p:sp>
      <p:pic>
        <p:nvPicPr>
          <p:cNvPr id="5" name="Picture 4" descr="A picture containing car, truck, table, sitting&#10;&#10;Description automatically generated">
            <a:extLst>
              <a:ext uri="{FF2B5EF4-FFF2-40B4-BE49-F238E27FC236}">
                <a16:creationId xmlns:a16="http://schemas.microsoft.com/office/drawing/2014/main" id="{0DF44BE7-1BF8-9F4A-9E54-EC8CD97AC3BB}"/>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349179" y="1894175"/>
            <a:ext cx="2534522" cy="1578883"/>
          </a:xfrm>
          <a:prstGeom prst="rect">
            <a:avLst/>
          </a:prstGeom>
          <a:ln>
            <a:solidFill>
              <a:schemeClr val="bg1">
                <a:lumMod val="50000"/>
              </a:schemeClr>
            </a:solidFill>
          </a:ln>
        </p:spPr>
      </p:pic>
    </p:spTree>
    <p:extLst>
      <p:ext uri="{BB962C8B-B14F-4D97-AF65-F5344CB8AC3E}">
        <p14:creationId xmlns:p14="http://schemas.microsoft.com/office/powerpoint/2010/main" val="880487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p:txBody>
          <a:bodyPr/>
          <a:lstStyle/>
          <a:p>
            <a:r>
              <a:rPr lang="en-US" dirty="0"/>
              <a:t>Silicon Carbide and EV/HEV Module Market</a:t>
            </a:r>
          </a:p>
        </p:txBody>
      </p:sp>
      <p:sp>
        <p:nvSpPr>
          <p:cNvPr id="5" name="Rectangle 9">
            <a:extLst>
              <a:ext uri="{FF2B5EF4-FFF2-40B4-BE49-F238E27FC236}">
                <a16:creationId xmlns:a16="http://schemas.microsoft.com/office/drawing/2014/main" id="{9D436F41-DC8F-4EAB-9801-B57D9719CAC6}"/>
              </a:ext>
            </a:extLst>
          </p:cNvPr>
          <p:cNvSpPr>
            <a:spLocks noChangeArrowheads="1"/>
          </p:cNvSpPr>
          <p:nvPr/>
        </p:nvSpPr>
        <p:spPr bwMode="auto">
          <a:xfrm>
            <a:off x="222622" y="1062672"/>
            <a:ext cx="4537468" cy="1330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57175" indent="-257175">
              <a:spcBef>
                <a:spcPct val="20000"/>
              </a:spcBef>
              <a:buClr>
                <a:schemeClr val="accent1"/>
              </a:buClr>
              <a:buFont typeface="Wingdings" pitchFamily="2" charset="2"/>
              <a:buChar char="l"/>
            </a:pPr>
            <a:r>
              <a:rPr kumimoji="1" lang="en-US" altLang="zh-TW" sz="1200" b="0" dirty="0">
                <a:latin typeface="+mn-lt"/>
              </a:rPr>
              <a:t>High Voltage / Power Electric Automobile powertrains driving high bandgap Silicon Carbide semiconductors with substantially higher initial quality and long-term reliability than current processes support drives burn-in</a:t>
            </a:r>
          </a:p>
        </p:txBody>
      </p:sp>
      <p:sp>
        <p:nvSpPr>
          <p:cNvPr id="10" name="Rectangle 9">
            <a:extLst>
              <a:ext uri="{FF2B5EF4-FFF2-40B4-BE49-F238E27FC236}">
                <a16:creationId xmlns:a16="http://schemas.microsoft.com/office/drawing/2014/main" id="{5EA22EEC-FFD9-4B2C-803F-73FE466409A2}"/>
              </a:ext>
            </a:extLst>
          </p:cNvPr>
          <p:cNvSpPr/>
          <p:nvPr/>
        </p:nvSpPr>
        <p:spPr>
          <a:xfrm>
            <a:off x="4696814" y="1062672"/>
            <a:ext cx="4033838" cy="1040567"/>
          </a:xfrm>
          <a:prstGeom prst="rect">
            <a:avLst/>
          </a:prstGeom>
        </p:spPr>
        <p:txBody>
          <a:bodyPr wrap="square">
            <a:spAutoFit/>
          </a:bodyPr>
          <a:lstStyle/>
          <a:p>
            <a:pPr marL="257175" indent="-257175">
              <a:spcBef>
                <a:spcPct val="20000"/>
              </a:spcBef>
              <a:buClr>
                <a:schemeClr val="accent1"/>
              </a:buClr>
              <a:buFont typeface="Wingdings" pitchFamily="2" charset="2"/>
              <a:buChar char="l"/>
            </a:pPr>
            <a:r>
              <a:rPr kumimoji="1" lang="en-US" altLang="zh-TW" sz="1200" b="0" dirty="0">
                <a:latin typeface="+mn-lt"/>
              </a:rPr>
              <a:t>Silicon Carbide is known in the industry to have very high defect density and high infant mortality related to high voltage break down failure – defect density drives up to 50% initial yield loss and 5% or more yield loss during BI </a:t>
            </a:r>
            <a:endParaRPr kumimoji="1" lang="en-US" sz="1200" b="0" dirty="0">
              <a:latin typeface="+mn-lt"/>
            </a:endParaRPr>
          </a:p>
        </p:txBody>
      </p:sp>
      <p:sp>
        <p:nvSpPr>
          <p:cNvPr id="15" name="TextBox 14">
            <a:extLst>
              <a:ext uri="{FF2B5EF4-FFF2-40B4-BE49-F238E27FC236}">
                <a16:creationId xmlns:a16="http://schemas.microsoft.com/office/drawing/2014/main" id="{75286413-8DD2-4651-95F3-C9D0232261E4}"/>
              </a:ext>
            </a:extLst>
          </p:cNvPr>
          <p:cNvSpPr txBox="1"/>
          <p:nvPr/>
        </p:nvSpPr>
        <p:spPr>
          <a:xfrm>
            <a:off x="351034" y="3487666"/>
            <a:ext cx="2019630" cy="523220"/>
          </a:xfrm>
          <a:prstGeom prst="rect">
            <a:avLst/>
          </a:prstGeom>
          <a:solidFill>
            <a:schemeClr val="bg1">
              <a:lumMod val="95000"/>
            </a:schemeClr>
          </a:solidFill>
          <a:ln w="12700">
            <a:solidFill>
              <a:schemeClr val="accent1"/>
            </a:solidFill>
            <a:prstDash val="solid"/>
          </a:ln>
        </p:spPr>
        <p:txBody>
          <a:bodyPr vert="horz" wrap="square" rtlCol="0">
            <a:spAutoFit/>
          </a:bodyPr>
          <a:lstStyle/>
          <a:p>
            <a:pPr algn="ctr"/>
            <a:r>
              <a:rPr lang="en-US" sz="1400" i="1" dirty="0">
                <a:latin typeface="+mn-lt"/>
              </a:rPr>
              <a:t>Plug in Automotive  Power Conversion</a:t>
            </a:r>
            <a:endParaRPr lang="en-US" sz="1400" dirty="0">
              <a:latin typeface="+mn-lt"/>
            </a:endParaRPr>
          </a:p>
        </p:txBody>
      </p:sp>
      <p:sp>
        <p:nvSpPr>
          <p:cNvPr id="16" name="TextBox 15">
            <a:extLst>
              <a:ext uri="{FF2B5EF4-FFF2-40B4-BE49-F238E27FC236}">
                <a16:creationId xmlns:a16="http://schemas.microsoft.com/office/drawing/2014/main" id="{37DE3E43-FB5C-4854-83C8-AB0BAC897A97}"/>
              </a:ext>
            </a:extLst>
          </p:cNvPr>
          <p:cNvSpPr txBox="1"/>
          <p:nvPr/>
        </p:nvSpPr>
        <p:spPr>
          <a:xfrm>
            <a:off x="2585111" y="3487666"/>
            <a:ext cx="2069965" cy="523220"/>
          </a:xfrm>
          <a:prstGeom prst="rect">
            <a:avLst/>
          </a:prstGeom>
          <a:solidFill>
            <a:schemeClr val="bg1">
              <a:lumMod val="95000"/>
            </a:schemeClr>
          </a:solidFill>
          <a:ln w="12700">
            <a:solidFill>
              <a:schemeClr val="accent1"/>
            </a:solidFill>
            <a:prstDash val="solid"/>
          </a:ln>
        </p:spPr>
        <p:txBody>
          <a:bodyPr vert="horz" wrap="square" rtlCol="0">
            <a:spAutoFit/>
          </a:bodyPr>
          <a:lstStyle/>
          <a:p>
            <a:pPr algn="ctr"/>
            <a:r>
              <a:rPr lang="en-US" sz="1400" i="1" dirty="0">
                <a:latin typeface="+mn-lt"/>
              </a:rPr>
              <a:t>Electric Vehicle Powertrains</a:t>
            </a:r>
            <a:endParaRPr lang="en-US" sz="1400" dirty="0">
              <a:latin typeface="+mn-lt"/>
            </a:endParaRPr>
          </a:p>
        </p:txBody>
      </p:sp>
      <p:sp>
        <p:nvSpPr>
          <p:cNvPr id="17" name="TextBox 16">
            <a:extLst>
              <a:ext uri="{FF2B5EF4-FFF2-40B4-BE49-F238E27FC236}">
                <a16:creationId xmlns:a16="http://schemas.microsoft.com/office/drawing/2014/main" id="{A0C9222D-DC6A-421C-B420-5CAF3C8341A0}"/>
              </a:ext>
            </a:extLst>
          </p:cNvPr>
          <p:cNvSpPr txBox="1"/>
          <p:nvPr/>
        </p:nvSpPr>
        <p:spPr>
          <a:xfrm>
            <a:off x="5505635" y="3487666"/>
            <a:ext cx="2692160" cy="523220"/>
          </a:xfrm>
          <a:prstGeom prst="rect">
            <a:avLst/>
          </a:prstGeom>
          <a:solidFill>
            <a:schemeClr val="bg1">
              <a:lumMod val="95000"/>
            </a:schemeClr>
          </a:solidFill>
          <a:ln w="12700">
            <a:solidFill>
              <a:schemeClr val="accent1"/>
            </a:solidFill>
            <a:prstDash val="solid"/>
          </a:ln>
        </p:spPr>
        <p:txBody>
          <a:bodyPr vert="horz" wrap="square" rtlCol="0">
            <a:spAutoFit/>
          </a:bodyPr>
          <a:lstStyle/>
          <a:p>
            <a:pPr algn="ctr"/>
            <a:r>
              <a:rPr lang="en-US" sz="1400" i="1" dirty="0">
                <a:latin typeface="+mn-lt"/>
              </a:rPr>
              <a:t>Tesla Model 3 Inverter with ST </a:t>
            </a:r>
            <a:r>
              <a:rPr lang="en-US" sz="1400" i="1" dirty="0" err="1">
                <a:latin typeface="+mn-lt"/>
              </a:rPr>
              <a:t>SiC</a:t>
            </a:r>
            <a:r>
              <a:rPr lang="en-US" sz="1400" i="1" dirty="0">
                <a:latin typeface="+mn-lt"/>
              </a:rPr>
              <a:t> Power Modules</a:t>
            </a:r>
            <a:endParaRPr lang="en-US" sz="1400" dirty="0">
              <a:latin typeface="+mn-lt"/>
            </a:endParaRPr>
          </a:p>
        </p:txBody>
      </p:sp>
      <p:pic>
        <p:nvPicPr>
          <p:cNvPr id="7" name="Picture 6" descr="A picture containing indoor, table, sitting, small&#10;&#10;Description automatically generated">
            <a:extLst>
              <a:ext uri="{FF2B5EF4-FFF2-40B4-BE49-F238E27FC236}">
                <a16:creationId xmlns:a16="http://schemas.microsoft.com/office/drawing/2014/main" id="{D7ECE49B-9298-4A40-8DE9-B797623C7D1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086234" y="2341843"/>
            <a:ext cx="1530961" cy="911088"/>
          </a:xfrm>
          <a:prstGeom prst="rect">
            <a:avLst/>
          </a:prstGeom>
          <a:ln>
            <a:solidFill>
              <a:schemeClr val="bg1">
                <a:lumMod val="65000"/>
              </a:schemeClr>
            </a:solidFill>
          </a:ln>
        </p:spPr>
      </p:pic>
      <p:pic>
        <p:nvPicPr>
          <p:cNvPr id="14" name="Picture 13" descr="A close up of an engine&#10;&#10;Description automatically generated">
            <a:extLst>
              <a:ext uri="{FF2B5EF4-FFF2-40B4-BE49-F238E27FC236}">
                <a16:creationId xmlns:a16="http://schemas.microsoft.com/office/drawing/2014/main" id="{E39F2716-F489-FA4C-9A6D-4B6098005F6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85111" y="2343414"/>
            <a:ext cx="2069965" cy="909517"/>
          </a:xfrm>
          <a:prstGeom prst="rect">
            <a:avLst/>
          </a:prstGeom>
          <a:ln w="6350">
            <a:solidFill>
              <a:schemeClr val="bg1">
                <a:lumMod val="65000"/>
              </a:schemeClr>
            </a:solidFill>
          </a:ln>
        </p:spPr>
      </p:pic>
      <p:pic>
        <p:nvPicPr>
          <p:cNvPr id="20" name="Picture 19" descr="A car parked on the side of a road&#10;&#10;Description automatically generated">
            <a:extLst>
              <a:ext uri="{FF2B5EF4-FFF2-40B4-BE49-F238E27FC236}">
                <a16:creationId xmlns:a16="http://schemas.microsoft.com/office/drawing/2014/main" id="{61FE0369-32F4-A742-9D1A-F011A904925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51034" y="2363988"/>
            <a:ext cx="2019630" cy="892232"/>
          </a:xfrm>
          <a:prstGeom prst="rect">
            <a:avLst/>
          </a:prstGeom>
          <a:ln w="6350">
            <a:solidFill>
              <a:schemeClr val="bg1">
                <a:lumMod val="65000"/>
              </a:schemeClr>
            </a:solidFill>
          </a:ln>
        </p:spPr>
      </p:pic>
    </p:spTree>
    <p:extLst>
      <p:ext uri="{BB962C8B-B14F-4D97-AF65-F5344CB8AC3E}">
        <p14:creationId xmlns:p14="http://schemas.microsoft.com/office/powerpoint/2010/main" val="616210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a:xfrm>
            <a:off x="468087" y="171450"/>
            <a:ext cx="8433687" cy="457200"/>
          </a:xfrm>
        </p:spPr>
        <p:txBody>
          <a:bodyPr/>
          <a:lstStyle/>
          <a:p>
            <a:r>
              <a:rPr lang="en-US" dirty="0"/>
              <a:t>Silicon Carbide Infant Mortality Market</a:t>
            </a:r>
          </a:p>
        </p:txBody>
      </p:sp>
      <p:sp>
        <p:nvSpPr>
          <p:cNvPr id="3" name="Content Placeholder 2">
            <a:extLst>
              <a:ext uri="{FF2B5EF4-FFF2-40B4-BE49-F238E27FC236}">
                <a16:creationId xmlns:a16="http://schemas.microsoft.com/office/drawing/2014/main" id="{14AADA25-E541-4623-8B3F-3FA1FB398B7B}"/>
              </a:ext>
            </a:extLst>
          </p:cNvPr>
          <p:cNvSpPr>
            <a:spLocks noGrp="1"/>
          </p:cNvSpPr>
          <p:nvPr>
            <p:ph idx="1"/>
          </p:nvPr>
        </p:nvSpPr>
        <p:spPr>
          <a:xfrm>
            <a:off x="444500" y="807400"/>
            <a:ext cx="5378489" cy="2498973"/>
          </a:xfrm>
        </p:spPr>
        <p:txBody>
          <a:bodyPr/>
          <a:lstStyle/>
          <a:p>
            <a:pPr marL="0" indent="0">
              <a:buNone/>
            </a:pPr>
            <a:r>
              <a:rPr lang="en-US" sz="1400" b="1" dirty="0"/>
              <a:t>Silicon Carbide Market Opportunity  </a:t>
            </a:r>
          </a:p>
          <a:p>
            <a:r>
              <a:rPr lang="en-US" sz="1400" dirty="0"/>
              <a:t>Silicon carbide wafers have very high defect density with low initial yield and high infant mortality (recognized industry wide) </a:t>
            </a:r>
          </a:p>
          <a:p>
            <a:r>
              <a:rPr lang="en-US" sz="1400" dirty="0"/>
              <a:t>Devices must by burned in at high temperatures to remove infant mortality for 48 - 100 hours</a:t>
            </a:r>
          </a:p>
          <a:p>
            <a:r>
              <a:rPr lang="en-US" sz="1400" dirty="0"/>
              <a:t>Wafer Level Burn-in allows removal of bad die PRIOR to packaging in the module with other die</a:t>
            </a:r>
          </a:p>
          <a:p>
            <a:r>
              <a:rPr lang="en-US" sz="1400" dirty="0"/>
              <a:t>Two types of stress / BI tests drive different configurations. We have introduced a solution for one of the two stress conditions with our FOX systems which works for our current customers and are in the process of prototyping the other with customer feedback. In addition to capturing the WLBI opportunity, we are introducing the new MAX5 system for discrete and other applications where package part burn in is preferable. </a:t>
            </a:r>
          </a:p>
          <a:p>
            <a:endParaRPr lang="en-US" sz="1400" dirty="0"/>
          </a:p>
        </p:txBody>
      </p:sp>
      <p:sp>
        <p:nvSpPr>
          <p:cNvPr id="9" name="TextBox 8">
            <a:extLst>
              <a:ext uri="{FF2B5EF4-FFF2-40B4-BE49-F238E27FC236}">
                <a16:creationId xmlns:a16="http://schemas.microsoft.com/office/drawing/2014/main" id="{99D12066-0D89-46A0-87C6-0608E7BEE692}"/>
              </a:ext>
            </a:extLst>
          </p:cNvPr>
          <p:cNvSpPr txBox="1"/>
          <p:nvPr/>
        </p:nvSpPr>
        <p:spPr>
          <a:xfrm>
            <a:off x="6493375" y="3175568"/>
            <a:ext cx="2408399" cy="261610"/>
          </a:xfrm>
          <a:prstGeom prst="rect">
            <a:avLst/>
          </a:prstGeom>
          <a:solidFill>
            <a:schemeClr val="bg1">
              <a:lumMod val="95000"/>
            </a:schemeClr>
          </a:solidFill>
          <a:ln w="12700">
            <a:solidFill>
              <a:schemeClr val="accent1"/>
            </a:solidFill>
          </a:ln>
        </p:spPr>
        <p:txBody>
          <a:bodyPr wrap="square" rtlCol="0">
            <a:spAutoFit/>
          </a:bodyPr>
          <a:lstStyle/>
          <a:p>
            <a:pPr algn="ctr">
              <a:spcBef>
                <a:spcPts val="0"/>
              </a:spcBef>
            </a:pPr>
            <a:r>
              <a:rPr lang="en-US" sz="1100" dirty="0">
                <a:solidFill>
                  <a:sysClr val="windowText" lastClr="000000"/>
                </a:solidFill>
                <a:latin typeface="+mn-lt"/>
              </a:rPr>
              <a:t>Silicon Carbide Die Packaging</a:t>
            </a:r>
          </a:p>
        </p:txBody>
      </p:sp>
      <p:pic>
        <p:nvPicPr>
          <p:cNvPr id="8" name="Picture 7" descr="A close up of a piece of paper&#10;&#10;Description automatically generated">
            <a:extLst>
              <a:ext uri="{FF2B5EF4-FFF2-40B4-BE49-F238E27FC236}">
                <a16:creationId xmlns:a16="http://schemas.microsoft.com/office/drawing/2014/main" id="{B338AF98-4F52-3B4D-985A-1C1D8EE99E2C}"/>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91101" y="1410818"/>
            <a:ext cx="2408399" cy="1577976"/>
          </a:xfrm>
          <a:prstGeom prst="rect">
            <a:avLst/>
          </a:prstGeom>
        </p:spPr>
      </p:pic>
    </p:spTree>
    <p:extLst>
      <p:ext uri="{BB962C8B-B14F-4D97-AF65-F5344CB8AC3E}">
        <p14:creationId xmlns:p14="http://schemas.microsoft.com/office/powerpoint/2010/main" val="2275529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18D79-6B0D-F141-9B96-9F554EF7B04C}"/>
              </a:ext>
            </a:extLst>
          </p:cNvPr>
          <p:cNvSpPr>
            <a:spLocks noGrp="1"/>
          </p:cNvSpPr>
          <p:nvPr>
            <p:ph type="title"/>
          </p:nvPr>
        </p:nvSpPr>
        <p:spPr/>
        <p:txBody>
          <a:bodyPr/>
          <a:lstStyle/>
          <a:p>
            <a:r>
              <a:rPr lang="en-US" dirty="0"/>
              <a:t>Burn-in at Module is Very Expensive on Yield</a:t>
            </a:r>
          </a:p>
        </p:txBody>
      </p:sp>
      <p:sp>
        <p:nvSpPr>
          <p:cNvPr id="5" name="TextBox 4">
            <a:extLst>
              <a:ext uri="{FF2B5EF4-FFF2-40B4-BE49-F238E27FC236}">
                <a16:creationId xmlns:a16="http://schemas.microsoft.com/office/drawing/2014/main" id="{1F83F09F-B635-254A-A32C-2AC0BB2263C1}"/>
              </a:ext>
            </a:extLst>
          </p:cNvPr>
          <p:cNvSpPr txBox="1"/>
          <p:nvPr/>
        </p:nvSpPr>
        <p:spPr>
          <a:xfrm>
            <a:off x="527273" y="3194535"/>
            <a:ext cx="2556056" cy="261610"/>
          </a:xfrm>
          <a:prstGeom prst="rect">
            <a:avLst/>
          </a:prstGeom>
          <a:solidFill>
            <a:schemeClr val="bg1">
              <a:lumMod val="95000"/>
            </a:schemeClr>
          </a:solidFill>
          <a:ln w="12700">
            <a:solidFill>
              <a:schemeClr val="accent1"/>
            </a:solidFill>
          </a:ln>
        </p:spPr>
        <p:txBody>
          <a:bodyPr wrap="square" rtlCol="0">
            <a:spAutoFit/>
          </a:bodyPr>
          <a:lstStyle/>
          <a:p>
            <a:pPr algn="ctr">
              <a:spcBef>
                <a:spcPts val="0"/>
              </a:spcBef>
            </a:pPr>
            <a:r>
              <a:rPr lang="en-US" sz="1100" dirty="0">
                <a:solidFill>
                  <a:sysClr val="windowText" lastClr="000000"/>
                </a:solidFill>
                <a:latin typeface="+mn-lt"/>
              </a:rPr>
              <a:t>Silicon Carbide Module with 8 Die</a:t>
            </a:r>
          </a:p>
        </p:txBody>
      </p:sp>
      <p:pic>
        <p:nvPicPr>
          <p:cNvPr id="6" name="Picture 5" descr="A picture containing indoor, table, sitting, computer&#10;&#10;Description automatically generated">
            <a:extLst>
              <a:ext uri="{FF2B5EF4-FFF2-40B4-BE49-F238E27FC236}">
                <a16:creationId xmlns:a16="http://schemas.microsoft.com/office/drawing/2014/main" id="{B99D4791-2271-DB4B-A62F-E5E208E6468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05992" y="1614773"/>
            <a:ext cx="2218871" cy="1489101"/>
          </a:xfrm>
          <a:prstGeom prst="rect">
            <a:avLst/>
          </a:prstGeom>
        </p:spPr>
      </p:pic>
      <p:pic>
        <p:nvPicPr>
          <p:cNvPr id="12" name="Picture 11" descr="A picture containing game&#10;&#10;Description automatically generated">
            <a:extLst>
              <a:ext uri="{FF2B5EF4-FFF2-40B4-BE49-F238E27FC236}">
                <a16:creationId xmlns:a16="http://schemas.microsoft.com/office/drawing/2014/main" id="{025910C3-94D7-2341-91A4-E23746BA5DE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10256" y="970504"/>
            <a:ext cx="5006471" cy="3042127"/>
          </a:xfrm>
          <a:prstGeom prst="rect">
            <a:avLst/>
          </a:prstGeom>
        </p:spPr>
      </p:pic>
      <p:sp>
        <p:nvSpPr>
          <p:cNvPr id="8" name="TextBox 7">
            <a:extLst>
              <a:ext uri="{FF2B5EF4-FFF2-40B4-BE49-F238E27FC236}">
                <a16:creationId xmlns:a16="http://schemas.microsoft.com/office/drawing/2014/main" id="{AB2B2B59-5617-4E4F-ADE8-D5016A4F8A16}"/>
              </a:ext>
            </a:extLst>
          </p:cNvPr>
          <p:cNvSpPr txBox="1"/>
          <p:nvPr/>
        </p:nvSpPr>
        <p:spPr>
          <a:xfrm>
            <a:off x="5029748" y="3957552"/>
            <a:ext cx="2556056" cy="430887"/>
          </a:xfrm>
          <a:prstGeom prst="rect">
            <a:avLst/>
          </a:prstGeom>
          <a:solidFill>
            <a:schemeClr val="bg1">
              <a:lumMod val="95000"/>
            </a:schemeClr>
          </a:solidFill>
          <a:ln w="12700">
            <a:solidFill>
              <a:schemeClr val="accent1"/>
            </a:solidFill>
          </a:ln>
        </p:spPr>
        <p:txBody>
          <a:bodyPr wrap="square" rtlCol="0">
            <a:spAutoFit/>
          </a:bodyPr>
          <a:lstStyle/>
          <a:p>
            <a:pPr algn="ctr">
              <a:spcBef>
                <a:spcPts val="0"/>
              </a:spcBef>
            </a:pPr>
            <a:r>
              <a:rPr lang="en-US" sz="1100" dirty="0">
                <a:solidFill>
                  <a:sysClr val="windowText" lastClr="000000"/>
                </a:solidFill>
                <a:latin typeface="+mn-lt"/>
              </a:rPr>
              <a:t>Customers driving to move Silicon Carbide burn-in to Wafer Level</a:t>
            </a:r>
          </a:p>
        </p:txBody>
      </p:sp>
    </p:spTree>
    <p:extLst>
      <p:ext uri="{BB962C8B-B14F-4D97-AF65-F5344CB8AC3E}">
        <p14:creationId xmlns:p14="http://schemas.microsoft.com/office/powerpoint/2010/main" val="215211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48831A-42DE-3441-8CE2-6041994DD0F4}"/>
              </a:ext>
            </a:extLst>
          </p:cNvPr>
          <p:cNvSpPr>
            <a:spLocks noGrp="1"/>
          </p:cNvSpPr>
          <p:nvPr>
            <p:ph type="title"/>
          </p:nvPr>
        </p:nvSpPr>
        <p:spPr/>
        <p:txBody>
          <a:bodyPr/>
          <a:lstStyle/>
          <a:p>
            <a:r>
              <a:rPr lang="en-US" dirty="0"/>
              <a:t>$1B Market Opportunity for AEHR</a:t>
            </a:r>
          </a:p>
        </p:txBody>
      </p:sp>
      <p:sp>
        <p:nvSpPr>
          <p:cNvPr id="11" name="Content Placeholder 2">
            <a:extLst>
              <a:ext uri="{FF2B5EF4-FFF2-40B4-BE49-F238E27FC236}">
                <a16:creationId xmlns:a16="http://schemas.microsoft.com/office/drawing/2014/main" id="{CB779A6B-182D-B94B-91AD-7C1E7CF91B19}"/>
              </a:ext>
            </a:extLst>
          </p:cNvPr>
          <p:cNvSpPr>
            <a:spLocks noGrp="1"/>
          </p:cNvSpPr>
          <p:nvPr>
            <p:ph idx="1"/>
          </p:nvPr>
        </p:nvSpPr>
        <p:spPr>
          <a:xfrm>
            <a:off x="381000" y="971550"/>
            <a:ext cx="8316688" cy="2701953"/>
          </a:xfrm>
        </p:spPr>
        <p:txBody>
          <a:bodyPr/>
          <a:lstStyle/>
          <a:p>
            <a:pPr lvl="1">
              <a:spcBef>
                <a:spcPts val="600"/>
              </a:spcBef>
              <a:spcAft>
                <a:spcPts val="600"/>
              </a:spcAft>
            </a:pPr>
            <a:r>
              <a:rPr lang="en-US" sz="1800" dirty="0"/>
              <a:t>2019 Packaged Part Burn in Systems Market: </a:t>
            </a:r>
            <a:r>
              <a:rPr lang="en-US" sz="1800" dirty="0">
                <a:solidFill>
                  <a:schemeClr val="accent1"/>
                </a:solidFill>
              </a:rPr>
              <a:t>$218M </a:t>
            </a:r>
          </a:p>
          <a:p>
            <a:pPr lvl="1">
              <a:spcBef>
                <a:spcPts val="600"/>
              </a:spcBef>
              <a:spcAft>
                <a:spcPts val="600"/>
              </a:spcAft>
            </a:pPr>
            <a:r>
              <a:rPr lang="en-US" sz="1800" dirty="0"/>
              <a:t>2019 Packaged Part Burn-in Consumables Market: </a:t>
            </a:r>
            <a:r>
              <a:rPr lang="en-US" sz="1800" dirty="0">
                <a:solidFill>
                  <a:schemeClr val="accent1"/>
                </a:solidFill>
              </a:rPr>
              <a:t>$540M</a:t>
            </a:r>
          </a:p>
          <a:p>
            <a:pPr lvl="1">
              <a:spcBef>
                <a:spcPts val="600"/>
              </a:spcBef>
              <a:spcAft>
                <a:spcPts val="600"/>
              </a:spcAft>
            </a:pPr>
            <a:r>
              <a:rPr lang="en-US" sz="1800" dirty="0"/>
              <a:t>Estimated 2021 Wafer Level and Singulated Die Burn-in Systems, Consumables, and Material Handlers Market: </a:t>
            </a:r>
            <a:r>
              <a:rPr lang="en-US" sz="1800" dirty="0">
                <a:solidFill>
                  <a:schemeClr val="accent1"/>
                </a:solidFill>
              </a:rPr>
              <a:t>$400M+</a:t>
            </a:r>
          </a:p>
        </p:txBody>
      </p:sp>
      <p:sp>
        <p:nvSpPr>
          <p:cNvPr id="9" name="Rectangle 8">
            <a:extLst>
              <a:ext uri="{FF2B5EF4-FFF2-40B4-BE49-F238E27FC236}">
                <a16:creationId xmlns:a16="http://schemas.microsoft.com/office/drawing/2014/main" id="{A4D5C633-493D-B048-A6BF-FAED999F68A3}"/>
              </a:ext>
            </a:extLst>
          </p:cNvPr>
          <p:cNvSpPr/>
          <p:nvPr/>
        </p:nvSpPr>
        <p:spPr>
          <a:xfrm>
            <a:off x="5302103" y="4171950"/>
            <a:ext cx="3547699" cy="469359"/>
          </a:xfrm>
          <a:prstGeom prst="rect">
            <a:avLst/>
          </a:prstGeom>
        </p:spPr>
        <p:txBody>
          <a:bodyPr wrap="square">
            <a:spAutoFit/>
          </a:bodyPr>
          <a:lstStyle/>
          <a:p>
            <a:pPr lvl="1"/>
            <a:r>
              <a:rPr lang="en-US" sz="700" i="1" dirty="0">
                <a:solidFill>
                  <a:schemeClr val="bg1">
                    <a:lumMod val="65000"/>
                  </a:schemeClr>
                </a:solidFill>
              </a:rPr>
              <a:t>Packaged Part Burn in TAM source: VLSI Research May 2020</a:t>
            </a:r>
          </a:p>
          <a:p>
            <a:pPr lvl="1"/>
            <a:r>
              <a:rPr lang="en-US" sz="700" i="1" dirty="0">
                <a:solidFill>
                  <a:schemeClr val="bg1">
                    <a:lumMod val="65000"/>
                  </a:schemeClr>
                </a:solidFill>
              </a:rPr>
              <a:t>Wafer Level Burn-In Equipment TAMs based on VLSI Research, </a:t>
            </a:r>
            <a:r>
              <a:rPr lang="en-US" sz="700" i="1" dirty="0" err="1">
                <a:solidFill>
                  <a:schemeClr val="bg1">
                    <a:lumMod val="65000"/>
                  </a:schemeClr>
                </a:solidFill>
              </a:rPr>
              <a:t>Yole</a:t>
            </a:r>
            <a:r>
              <a:rPr lang="en-US" sz="700" i="1" dirty="0">
                <a:solidFill>
                  <a:schemeClr val="bg1">
                    <a:lumMod val="65000"/>
                  </a:schemeClr>
                </a:solidFill>
              </a:rPr>
              <a:t> Development, and Aehr actual customer data models</a:t>
            </a:r>
          </a:p>
        </p:txBody>
      </p:sp>
    </p:spTree>
    <p:extLst>
      <p:ext uri="{BB962C8B-B14F-4D97-AF65-F5344CB8AC3E}">
        <p14:creationId xmlns:p14="http://schemas.microsoft.com/office/powerpoint/2010/main" val="271632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48831A-42DE-3441-8CE2-6041994DD0F4}"/>
              </a:ext>
            </a:extLst>
          </p:cNvPr>
          <p:cNvSpPr>
            <a:spLocks noGrp="1"/>
          </p:cNvSpPr>
          <p:nvPr>
            <p:ph type="title"/>
          </p:nvPr>
        </p:nvSpPr>
        <p:spPr/>
        <p:txBody>
          <a:bodyPr/>
          <a:lstStyle/>
          <a:p>
            <a:r>
              <a:rPr lang="en-US" dirty="0"/>
              <a:t>Key Takeaways</a:t>
            </a:r>
          </a:p>
        </p:txBody>
      </p:sp>
      <p:sp>
        <p:nvSpPr>
          <p:cNvPr id="11" name="Content Placeholder 2">
            <a:extLst>
              <a:ext uri="{FF2B5EF4-FFF2-40B4-BE49-F238E27FC236}">
                <a16:creationId xmlns:a16="http://schemas.microsoft.com/office/drawing/2014/main" id="{CB779A6B-182D-B94B-91AD-7C1E7CF91B19}"/>
              </a:ext>
            </a:extLst>
          </p:cNvPr>
          <p:cNvSpPr>
            <a:spLocks noGrp="1"/>
          </p:cNvSpPr>
          <p:nvPr>
            <p:ph idx="1"/>
          </p:nvPr>
        </p:nvSpPr>
        <p:spPr>
          <a:xfrm>
            <a:off x="381000" y="971550"/>
            <a:ext cx="8316688" cy="2701953"/>
          </a:xfrm>
        </p:spPr>
        <p:txBody>
          <a:bodyPr/>
          <a:lstStyle/>
          <a:p>
            <a:pPr lvl="1">
              <a:spcBef>
                <a:spcPts val="600"/>
              </a:spcBef>
              <a:spcAft>
                <a:spcPts val="600"/>
              </a:spcAft>
            </a:pPr>
            <a:r>
              <a:rPr lang="en-US" sz="1800" dirty="0"/>
              <a:t>Pioneer of next generation technology platform for wafer level testing</a:t>
            </a:r>
          </a:p>
          <a:p>
            <a:pPr lvl="1">
              <a:spcBef>
                <a:spcPts val="600"/>
              </a:spcBef>
              <a:spcAft>
                <a:spcPts val="600"/>
              </a:spcAft>
            </a:pPr>
            <a:r>
              <a:rPr lang="en-US" sz="1800" dirty="0"/>
              <a:t>Significant need for lower cost wafer level test / burn-in</a:t>
            </a:r>
          </a:p>
          <a:p>
            <a:pPr lvl="1">
              <a:spcBef>
                <a:spcPts val="600"/>
              </a:spcBef>
              <a:spcAft>
                <a:spcPts val="600"/>
              </a:spcAft>
            </a:pPr>
            <a:r>
              <a:rPr lang="en-US" sz="1800" dirty="0"/>
              <a:t>Wafer level and singulated die test / burn-in being adopted by across multiple high-growth markets including Silicon Photonics and Silicon Carbide</a:t>
            </a:r>
          </a:p>
          <a:p>
            <a:pPr lvl="1">
              <a:spcBef>
                <a:spcPts val="600"/>
              </a:spcBef>
              <a:spcAft>
                <a:spcPts val="600"/>
              </a:spcAft>
            </a:pPr>
            <a:r>
              <a:rPr lang="en-US" sz="1800" dirty="0"/>
              <a:t>Over two dozen new customer engagements for wafer level test / burn-in</a:t>
            </a:r>
          </a:p>
          <a:p>
            <a:pPr lvl="1">
              <a:spcBef>
                <a:spcPts val="600"/>
              </a:spcBef>
              <a:spcAft>
                <a:spcPts val="600"/>
              </a:spcAft>
            </a:pPr>
            <a:r>
              <a:rPr lang="en-US" sz="1800" dirty="0"/>
              <a:t>Growing, high margin consumables revenue</a:t>
            </a:r>
          </a:p>
          <a:p>
            <a:pPr lvl="1">
              <a:spcBef>
                <a:spcPts val="600"/>
              </a:spcBef>
              <a:spcAft>
                <a:spcPts val="600"/>
              </a:spcAft>
            </a:pPr>
            <a:r>
              <a:rPr lang="en-US" sz="1800" dirty="0"/>
              <a:t>$1B+ market opportunity</a:t>
            </a:r>
            <a:endParaRPr lang="en-US" sz="1800" dirty="0">
              <a:solidFill>
                <a:schemeClr val="accent1"/>
              </a:solidFill>
            </a:endParaRPr>
          </a:p>
          <a:p>
            <a:pPr lvl="1">
              <a:spcBef>
                <a:spcPts val="600"/>
              </a:spcBef>
              <a:spcAft>
                <a:spcPts val="600"/>
              </a:spcAft>
            </a:pPr>
            <a:endParaRPr lang="en-US" sz="1800" dirty="0">
              <a:solidFill>
                <a:schemeClr val="accent1"/>
              </a:solidFill>
            </a:endParaRPr>
          </a:p>
        </p:txBody>
      </p:sp>
      <p:sp>
        <p:nvSpPr>
          <p:cNvPr id="9" name="Rectangle 8">
            <a:extLst>
              <a:ext uri="{FF2B5EF4-FFF2-40B4-BE49-F238E27FC236}">
                <a16:creationId xmlns:a16="http://schemas.microsoft.com/office/drawing/2014/main" id="{A4D5C633-493D-B048-A6BF-FAED999F68A3}"/>
              </a:ext>
            </a:extLst>
          </p:cNvPr>
          <p:cNvSpPr/>
          <p:nvPr/>
        </p:nvSpPr>
        <p:spPr>
          <a:xfrm>
            <a:off x="5302103" y="4171950"/>
            <a:ext cx="3547699" cy="469359"/>
          </a:xfrm>
          <a:prstGeom prst="rect">
            <a:avLst/>
          </a:prstGeom>
        </p:spPr>
        <p:txBody>
          <a:bodyPr wrap="square">
            <a:spAutoFit/>
          </a:bodyPr>
          <a:lstStyle/>
          <a:p>
            <a:pPr lvl="1"/>
            <a:r>
              <a:rPr lang="en-US" sz="700" i="1" dirty="0">
                <a:solidFill>
                  <a:schemeClr val="bg1">
                    <a:lumMod val="65000"/>
                  </a:schemeClr>
                </a:solidFill>
              </a:rPr>
              <a:t>Packaged Part Burn in TAM source: VLSI Research May 2020</a:t>
            </a:r>
          </a:p>
          <a:p>
            <a:pPr lvl="1"/>
            <a:r>
              <a:rPr lang="en-US" sz="700" i="1" dirty="0">
                <a:solidFill>
                  <a:schemeClr val="bg1">
                    <a:lumMod val="65000"/>
                  </a:schemeClr>
                </a:solidFill>
              </a:rPr>
              <a:t>Wafer Level Burn-In Equipment TAMs based on VLSI Research, </a:t>
            </a:r>
            <a:r>
              <a:rPr lang="en-US" sz="700" i="1" dirty="0" err="1">
                <a:solidFill>
                  <a:schemeClr val="bg1">
                    <a:lumMod val="65000"/>
                  </a:schemeClr>
                </a:solidFill>
              </a:rPr>
              <a:t>Yole</a:t>
            </a:r>
            <a:r>
              <a:rPr lang="en-US" sz="700" i="1" dirty="0">
                <a:solidFill>
                  <a:schemeClr val="bg1">
                    <a:lumMod val="65000"/>
                  </a:schemeClr>
                </a:solidFill>
              </a:rPr>
              <a:t> Development, and Aehr actual customer data models</a:t>
            </a:r>
          </a:p>
        </p:txBody>
      </p:sp>
    </p:spTree>
    <p:extLst>
      <p:ext uri="{BB962C8B-B14F-4D97-AF65-F5344CB8AC3E}">
        <p14:creationId xmlns:p14="http://schemas.microsoft.com/office/powerpoint/2010/main" val="284219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50640A1-0104-9040-8218-675AE663DC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37" t="19105" r="25314" b="23000"/>
          <a:stretch/>
        </p:blipFill>
        <p:spPr>
          <a:xfrm>
            <a:off x="0" y="0"/>
            <a:ext cx="9144000" cy="5143500"/>
          </a:xfrm>
          <a:prstGeom prst="rect">
            <a:avLst/>
          </a:prstGeom>
        </p:spPr>
      </p:pic>
      <p:pic>
        <p:nvPicPr>
          <p:cNvPr id="11" name="Picture 10">
            <a:extLst>
              <a:ext uri="{FF2B5EF4-FFF2-40B4-BE49-F238E27FC236}">
                <a16:creationId xmlns:a16="http://schemas.microsoft.com/office/drawing/2014/main" id="{37518370-2895-934E-87EA-2DB9A0E40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0625" y="1014737"/>
            <a:ext cx="5230008" cy="903952"/>
          </a:xfrm>
          <a:prstGeom prst="rect">
            <a:avLst/>
          </a:prstGeom>
        </p:spPr>
      </p:pic>
      <p:pic>
        <p:nvPicPr>
          <p:cNvPr id="12" name="Picture 11">
            <a:extLst>
              <a:ext uri="{FF2B5EF4-FFF2-40B4-BE49-F238E27FC236}">
                <a16:creationId xmlns:a16="http://schemas.microsoft.com/office/drawing/2014/main" id="{7174B687-E238-164F-B9C7-E2FB01148F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2461" y="1026809"/>
            <a:ext cx="5230007" cy="900044"/>
          </a:xfrm>
          <a:prstGeom prst="rect">
            <a:avLst/>
          </a:prstGeom>
        </p:spPr>
      </p:pic>
      <p:sp>
        <p:nvSpPr>
          <p:cNvPr id="13" name="Text Box 9">
            <a:extLst>
              <a:ext uri="{FF2B5EF4-FFF2-40B4-BE49-F238E27FC236}">
                <a16:creationId xmlns:a16="http://schemas.microsoft.com/office/drawing/2014/main" id="{EAEF7F34-9107-4C44-AA3B-32920B63197C}"/>
              </a:ext>
            </a:extLst>
          </p:cNvPr>
          <p:cNvSpPr txBox="1">
            <a:spLocks noChangeArrowheads="1"/>
          </p:cNvSpPr>
          <p:nvPr/>
        </p:nvSpPr>
        <p:spPr bwMode="auto">
          <a:xfrm>
            <a:off x="1982461" y="3129443"/>
            <a:ext cx="4775597"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2"/>
                </a:solidFill>
                <a:latin typeface="Arial" charset="0"/>
                <a:ea typeface="新細明體" pitchFamily="18" charset="-120"/>
              </a:defRPr>
            </a:lvl1pPr>
            <a:lvl2pPr marL="742950" indent="-285750" eaLnBrk="0" hangingPunct="0">
              <a:defRPr kumimoji="1" sz="1600" b="1">
                <a:solidFill>
                  <a:schemeClr val="tx2"/>
                </a:solidFill>
                <a:latin typeface="Arial" charset="0"/>
                <a:ea typeface="新細明體" pitchFamily="18" charset="-120"/>
              </a:defRPr>
            </a:lvl2pPr>
            <a:lvl3pPr marL="1143000" indent="-228600" eaLnBrk="0" hangingPunct="0">
              <a:defRPr kumimoji="1" sz="1600" b="1">
                <a:solidFill>
                  <a:schemeClr val="tx2"/>
                </a:solidFill>
                <a:latin typeface="Arial" charset="0"/>
                <a:ea typeface="新細明體" pitchFamily="18" charset="-120"/>
              </a:defRPr>
            </a:lvl3pPr>
            <a:lvl4pPr marL="1600200" indent="-228600" eaLnBrk="0" hangingPunct="0">
              <a:defRPr kumimoji="1" sz="1600" b="1">
                <a:solidFill>
                  <a:schemeClr val="tx2"/>
                </a:solidFill>
                <a:latin typeface="Arial" charset="0"/>
                <a:ea typeface="新細明體" pitchFamily="18" charset="-120"/>
              </a:defRPr>
            </a:lvl4pPr>
            <a:lvl5pPr marL="2057400" indent="-228600" eaLnBrk="0" hangingPunct="0">
              <a:defRPr kumimoji="1" sz="1600" b="1">
                <a:solidFill>
                  <a:schemeClr val="tx2"/>
                </a:solidFill>
                <a:latin typeface="Arial" charset="0"/>
                <a:ea typeface="新細明體" pitchFamily="18" charset="-120"/>
              </a:defRPr>
            </a:lvl5pPr>
            <a:lvl6pPr marL="2514600" indent="-228600"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eaLnBrk="0" fontAlgn="base" hangingPunct="0">
              <a:spcBef>
                <a:spcPct val="0"/>
              </a:spcBef>
              <a:spcAft>
                <a:spcPct val="0"/>
              </a:spcAft>
              <a:defRPr kumimoji="1" sz="1600" b="1">
                <a:solidFill>
                  <a:schemeClr val="tx2"/>
                </a:solidFill>
                <a:latin typeface="Arial" charset="0"/>
                <a:ea typeface="新細明體" pitchFamily="18" charset="-120"/>
              </a:defRPr>
            </a:lvl9pPr>
          </a:lstStyle>
          <a:p>
            <a:pPr algn="ctr">
              <a:buClr>
                <a:srgbClr val="009999"/>
              </a:buClr>
            </a:pPr>
            <a:r>
              <a:rPr kumimoji="0" lang="zh-TW" altLang="en-US" sz="2100" b="0" dirty="0">
                <a:solidFill>
                  <a:schemeClr val="tx1"/>
                </a:solidFill>
                <a:latin typeface="Arial" panose="020B0604020202020204" pitchFamily="34" charset="0"/>
                <a:cs typeface="Arial" panose="020B0604020202020204" pitchFamily="34" charset="0"/>
              </a:rPr>
              <a:t> </a:t>
            </a:r>
            <a:r>
              <a:rPr kumimoji="0" lang="en-US" altLang="zh-TW" sz="2100" dirty="0">
                <a:solidFill>
                  <a:schemeClr val="tx1"/>
                </a:solidFill>
                <a:latin typeface="Arial" panose="020B0604020202020204" pitchFamily="34" charset="0"/>
                <a:cs typeface="Arial" panose="020B0604020202020204" pitchFamily="34" charset="0"/>
              </a:rPr>
              <a:t>Setting the Test Standard for Tomorrow</a:t>
            </a:r>
          </a:p>
          <a:p>
            <a:pPr algn="ctr">
              <a:buClr>
                <a:srgbClr val="009999"/>
              </a:buClr>
            </a:pPr>
            <a:endParaRPr kumimoji="0" lang="en-US" altLang="zh-TW" sz="2100" b="0" dirty="0">
              <a:solidFill>
                <a:schemeClr val="tx1"/>
              </a:solidFill>
              <a:latin typeface="Arial" panose="020B0604020202020204" pitchFamily="34" charset="0"/>
              <a:cs typeface="Arial" panose="020B0604020202020204" pitchFamily="34" charset="0"/>
            </a:endParaRPr>
          </a:p>
        </p:txBody>
      </p:sp>
      <p:sp>
        <p:nvSpPr>
          <p:cNvPr id="14" name="Text Box 9">
            <a:extLst>
              <a:ext uri="{FF2B5EF4-FFF2-40B4-BE49-F238E27FC236}">
                <a16:creationId xmlns:a16="http://schemas.microsoft.com/office/drawing/2014/main" id="{E23541FA-0760-534C-9A79-94047BD94F79}"/>
              </a:ext>
            </a:extLst>
          </p:cNvPr>
          <p:cNvSpPr txBox="1">
            <a:spLocks noChangeArrowheads="1"/>
          </p:cNvSpPr>
          <p:nvPr/>
        </p:nvSpPr>
        <p:spPr bwMode="auto">
          <a:xfrm>
            <a:off x="1968395" y="3120653"/>
            <a:ext cx="4775597"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1600" b="1">
                <a:solidFill>
                  <a:schemeClr val="tx2"/>
                </a:solidFill>
                <a:latin typeface="Arial" charset="0"/>
                <a:ea typeface="新細明體" pitchFamily="18" charset="-120"/>
              </a:defRPr>
            </a:lvl1pPr>
            <a:lvl2pPr marL="742950" indent="-285750" eaLnBrk="0" hangingPunct="0">
              <a:defRPr kumimoji="1" sz="1600" b="1">
                <a:solidFill>
                  <a:schemeClr val="tx2"/>
                </a:solidFill>
                <a:latin typeface="Arial" charset="0"/>
                <a:ea typeface="新細明體" pitchFamily="18" charset="-120"/>
              </a:defRPr>
            </a:lvl2pPr>
            <a:lvl3pPr marL="1143000" indent="-228600" eaLnBrk="0" hangingPunct="0">
              <a:defRPr kumimoji="1" sz="1600" b="1">
                <a:solidFill>
                  <a:schemeClr val="tx2"/>
                </a:solidFill>
                <a:latin typeface="Arial" charset="0"/>
                <a:ea typeface="新細明體" pitchFamily="18" charset="-120"/>
              </a:defRPr>
            </a:lvl3pPr>
            <a:lvl4pPr marL="1600200" indent="-228600" eaLnBrk="0" hangingPunct="0">
              <a:defRPr kumimoji="1" sz="1600" b="1">
                <a:solidFill>
                  <a:schemeClr val="tx2"/>
                </a:solidFill>
                <a:latin typeface="Arial" charset="0"/>
                <a:ea typeface="新細明體" pitchFamily="18" charset="-120"/>
              </a:defRPr>
            </a:lvl4pPr>
            <a:lvl5pPr marL="2057400" indent="-228600" eaLnBrk="0" hangingPunct="0">
              <a:defRPr kumimoji="1" sz="1600" b="1">
                <a:solidFill>
                  <a:schemeClr val="tx2"/>
                </a:solidFill>
                <a:latin typeface="Arial" charset="0"/>
                <a:ea typeface="新細明體" pitchFamily="18" charset="-120"/>
              </a:defRPr>
            </a:lvl5pPr>
            <a:lvl6pPr marL="2514600" indent="-228600"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eaLnBrk="0" fontAlgn="base" hangingPunct="0">
              <a:spcBef>
                <a:spcPct val="0"/>
              </a:spcBef>
              <a:spcAft>
                <a:spcPct val="0"/>
              </a:spcAft>
              <a:defRPr kumimoji="1" sz="1600" b="1">
                <a:solidFill>
                  <a:schemeClr val="tx2"/>
                </a:solidFill>
                <a:latin typeface="Arial" charset="0"/>
                <a:ea typeface="新細明體" pitchFamily="18" charset="-120"/>
              </a:defRPr>
            </a:lvl9pPr>
          </a:lstStyle>
          <a:p>
            <a:pPr algn="ctr">
              <a:buClr>
                <a:srgbClr val="009999"/>
              </a:buClr>
            </a:pPr>
            <a:r>
              <a:rPr kumimoji="0" lang="zh-TW" altLang="en-US" sz="2100" b="0" dirty="0">
                <a:solidFill>
                  <a:schemeClr val="tx1"/>
                </a:solidFill>
                <a:latin typeface="Arial" panose="020B0604020202020204" pitchFamily="34" charset="0"/>
                <a:cs typeface="Arial" panose="020B0604020202020204" pitchFamily="34" charset="0"/>
              </a:rPr>
              <a:t> </a:t>
            </a:r>
            <a:r>
              <a:rPr kumimoji="0" lang="en-US" altLang="zh-TW" sz="2100" dirty="0">
                <a:solidFill>
                  <a:schemeClr val="bg1">
                    <a:lumMod val="95000"/>
                  </a:schemeClr>
                </a:solidFill>
                <a:latin typeface="Arial" panose="020B0604020202020204" pitchFamily="34" charset="0"/>
                <a:cs typeface="Arial" panose="020B0604020202020204" pitchFamily="34" charset="0"/>
              </a:rPr>
              <a:t>Setting the Test Standard for Tomorrow</a:t>
            </a:r>
          </a:p>
          <a:p>
            <a:pPr algn="ctr">
              <a:buClr>
                <a:srgbClr val="009999"/>
              </a:buClr>
            </a:pPr>
            <a:endParaRPr kumimoji="0" lang="en-US" altLang="zh-TW" sz="2100" b="0" dirty="0">
              <a:solidFill>
                <a:schemeClr val="bg1">
                  <a:lumMod val="95000"/>
                </a:schemeClr>
              </a:solidFill>
              <a:latin typeface="Arial" panose="020B0604020202020204" pitchFamily="34" charset="0"/>
              <a:cs typeface="Arial" panose="020B0604020202020204" pitchFamily="34" charset="0"/>
            </a:endParaRPr>
          </a:p>
        </p:txBody>
      </p:sp>
      <p:sp>
        <p:nvSpPr>
          <p:cNvPr id="15" name="TextBox 1">
            <a:extLst>
              <a:ext uri="{FF2B5EF4-FFF2-40B4-BE49-F238E27FC236}">
                <a16:creationId xmlns:a16="http://schemas.microsoft.com/office/drawing/2014/main" id="{9371BF89-22D2-AB42-ADC2-868432D3BC8C}"/>
              </a:ext>
            </a:extLst>
          </p:cNvPr>
          <p:cNvSpPr txBox="1">
            <a:spLocks noChangeArrowheads="1"/>
          </p:cNvSpPr>
          <p:nvPr/>
        </p:nvSpPr>
        <p:spPr bwMode="auto">
          <a:xfrm>
            <a:off x="6413483" y="4661531"/>
            <a:ext cx="1804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2"/>
                </a:solidFill>
                <a:latin typeface="Arial" charset="0"/>
                <a:ea typeface="新細明體" pitchFamily="18" charset="-120"/>
              </a:defRPr>
            </a:lvl1pPr>
            <a:lvl2pPr marL="742950" indent="-285750" eaLnBrk="0" hangingPunct="0">
              <a:defRPr kumimoji="1" sz="1600" b="1">
                <a:solidFill>
                  <a:schemeClr val="tx2"/>
                </a:solidFill>
                <a:latin typeface="Arial" charset="0"/>
                <a:ea typeface="新細明體" pitchFamily="18" charset="-120"/>
              </a:defRPr>
            </a:lvl2pPr>
            <a:lvl3pPr marL="1143000" indent="-228600" eaLnBrk="0" hangingPunct="0">
              <a:defRPr kumimoji="1" sz="1600" b="1">
                <a:solidFill>
                  <a:schemeClr val="tx2"/>
                </a:solidFill>
                <a:latin typeface="Arial" charset="0"/>
                <a:ea typeface="新細明體" pitchFamily="18" charset="-120"/>
              </a:defRPr>
            </a:lvl3pPr>
            <a:lvl4pPr marL="1600200" indent="-228600" eaLnBrk="0" hangingPunct="0">
              <a:defRPr kumimoji="1" sz="1600" b="1">
                <a:solidFill>
                  <a:schemeClr val="tx2"/>
                </a:solidFill>
                <a:latin typeface="Arial" charset="0"/>
                <a:ea typeface="新細明體" pitchFamily="18" charset="-120"/>
              </a:defRPr>
            </a:lvl4pPr>
            <a:lvl5pPr marL="2057400" indent="-228600" eaLnBrk="0" hangingPunct="0">
              <a:defRPr kumimoji="1" sz="1600" b="1">
                <a:solidFill>
                  <a:schemeClr val="tx2"/>
                </a:solidFill>
                <a:latin typeface="Arial" charset="0"/>
                <a:ea typeface="新細明體" pitchFamily="18" charset="-120"/>
              </a:defRPr>
            </a:lvl5pPr>
            <a:lvl6pPr marL="2514600" indent="-228600"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eaLnBrk="0" fontAlgn="base" hangingPunct="0">
              <a:spcBef>
                <a:spcPct val="0"/>
              </a:spcBef>
              <a:spcAft>
                <a:spcPct val="0"/>
              </a:spcAft>
              <a:defRPr kumimoji="1" sz="1600" b="1">
                <a:solidFill>
                  <a:schemeClr val="tx2"/>
                </a:solidFill>
                <a:latin typeface="Arial" charset="0"/>
                <a:ea typeface="新細明體" pitchFamily="18" charset="-120"/>
              </a:defRPr>
            </a:lvl9pPr>
          </a:lstStyle>
          <a:p>
            <a:pPr algn="ctr">
              <a:spcBef>
                <a:spcPct val="50000"/>
              </a:spcBef>
            </a:pPr>
            <a:r>
              <a:rPr lang="en-US" sz="1800" i="1" dirty="0">
                <a:solidFill>
                  <a:schemeClr val="tx1"/>
                </a:solidFill>
              </a:rPr>
              <a:t>Nasdaq: AEHR</a:t>
            </a:r>
          </a:p>
        </p:txBody>
      </p:sp>
      <p:sp>
        <p:nvSpPr>
          <p:cNvPr id="16" name="TextBox 1">
            <a:extLst>
              <a:ext uri="{FF2B5EF4-FFF2-40B4-BE49-F238E27FC236}">
                <a16:creationId xmlns:a16="http://schemas.microsoft.com/office/drawing/2014/main" id="{18F34D7F-A1B0-3743-8C0D-640114A4A05B}"/>
              </a:ext>
            </a:extLst>
          </p:cNvPr>
          <p:cNvSpPr txBox="1">
            <a:spLocks noChangeArrowheads="1"/>
          </p:cNvSpPr>
          <p:nvPr/>
        </p:nvSpPr>
        <p:spPr bwMode="auto">
          <a:xfrm>
            <a:off x="6399418" y="4652741"/>
            <a:ext cx="1804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1600" b="1">
                <a:solidFill>
                  <a:schemeClr val="tx2"/>
                </a:solidFill>
                <a:latin typeface="Arial" charset="0"/>
                <a:ea typeface="新細明體" pitchFamily="18" charset="-120"/>
              </a:defRPr>
            </a:lvl1pPr>
            <a:lvl2pPr marL="742950" indent="-285750" eaLnBrk="0" hangingPunct="0">
              <a:defRPr kumimoji="1" sz="1600" b="1">
                <a:solidFill>
                  <a:schemeClr val="tx2"/>
                </a:solidFill>
                <a:latin typeface="Arial" charset="0"/>
                <a:ea typeface="新細明體" pitchFamily="18" charset="-120"/>
              </a:defRPr>
            </a:lvl2pPr>
            <a:lvl3pPr marL="1143000" indent="-228600" eaLnBrk="0" hangingPunct="0">
              <a:defRPr kumimoji="1" sz="1600" b="1">
                <a:solidFill>
                  <a:schemeClr val="tx2"/>
                </a:solidFill>
                <a:latin typeface="Arial" charset="0"/>
                <a:ea typeface="新細明體" pitchFamily="18" charset="-120"/>
              </a:defRPr>
            </a:lvl3pPr>
            <a:lvl4pPr marL="1600200" indent="-228600" eaLnBrk="0" hangingPunct="0">
              <a:defRPr kumimoji="1" sz="1600" b="1">
                <a:solidFill>
                  <a:schemeClr val="tx2"/>
                </a:solidFill>
                <a:latin typeface="Arial" charset="0"/>
                <a:ea typeface="新細明體" pitchFamily="18" charset="-120"/>
              </a:defRPr>
            </a:lvl4pPr>
            <a:lvl5pPr marL="2057400" indent="-228600" eaLnBrk="0" hangingPunct="0">
              <a:defRPr kumimoji="1" sz="1600" b="1">
                <a:solidFill>
                  <a:schemeClr val="tx2"/>
                </a:solidFill>
                <a:latin typeface="Arial" charset="0"/>
                <a:ea typeface="新細明體" pitchFamily="18" charset="-120"/>
              </a:defRPr>
            </a:lvl5pPr>
            <a:lvl6pPr marL="2514600" indent="-228600" eaLnBrk="0" fontAlgn="base" hangingPunct="0">
              <a:spcBef>
                <a:spcPct val="0"/>
              </a:spcBef>
              <a:spcAft>
                <a:spcPct val="0"/>
              </a:spcAft>
              <a:defRPr kumimoji="1" sz="1600" b="1">
                <a:solidFill>
                  <a:schemeClr val="tx2"/>
                </a:solidFill>
                <a:latin typeface="Arial" charset="0"/>
                <a:ea typeface="新細明體" pitchFamily="18" charset="-120"/>
              </a:defRPr>
            </a:lvl6pPr>
            <a:lvl7pPr marL="2971800" indent="-228600" eaLnBrk="0" fontAlgn="base" hangingPunct="0">
              <a:spcBef>
                <a:spcPct val="0"/>
              </a:spcBef>
              <a:spcAft>
                <a:spcPct val="0"/>
              </a:spcAft>
              <a:defRPr kumimoji="1" sz="1600" b="1">
                <a:solidFill>
                  <a:schemeClr val="tx2"/>
                </a:solidFill>
                <a:latin typeface="Arial" charset="0"/>
                <a:ea typeface="新細明體" pitchFamily="18" charset="-120"/>
              </a:defRPr>
            </a:lvl7pPr>
            <a:lvl8pPr marL="3429000" indent="-228600" eaLnBrk="0" fontAlgn="base" hangingPunct="0">
              <a:spcBef>
                <a:spcPct val="0"/>
              </a:spcBef>
              <a:spcAft>
                <a:spcPct val="0"/>
              </a:spcAft>
              <a:defRPr kumimoji="1" sz="1600" b="1">
                <a:solidFill>
                  <a:schemeClr val="tx2"/>
                </a:solidFill>
                <a:latin typeface="Arial" charset="0"/>
                <a:ea typeface="新細明體" pitchFamily="18" charset="-120"/>
              </a:defRPr>
            </a:lvl8pPr>
            <a:lvl9pPr marL="3886200" indent="-228600" eaLnBrk="0" fontAlgn="base" hangingPunct="0">
              <a:spcBef>
                <a:spcPct val="0"/>
              </a:spcBef>
              <a:spcAft>
                <a:spcPct val="0"/>
              </a:spcAft>
              <a:defRPr kumimoji="1" sz="1600" b="1">
                <a:solidFill>
                  <a:schemeClr val="tx2"/>
                </a:solidFill>
                <a:latin typeface="Arial" charset="0"/>
                <a:ea typeface="新細明體" pitchFamily="18" charset="-120"/>
              </a:defRPr>
            </a:lvl9pPr>
          </a:lstStyle>
          <a:p>
            <a:pPr algn="ctr">
              <a:spcBef>
                <a:spcPct val="50000"/>
              </a:spcBef>
            </a:pPr>
            <a:r>
              <a:rPr lang="en-US" sz="1800" i="1" dirty="0">
                <a:solidFill>
                  <a:schemeClr val="bg1">
                    <a:lumMod val="85000"/>
                  </a:schemeClr>
                </a:solidFill>
              </a:rPr>
              <a:t>Nasdaq: AEHR</a:t>
            </a:r>
          </a:p>
        </p:txBody>
      </p:sp>
    </p:spTree>
    <p:extLst>
      <p:ext uri="{BB962C8B-B14F-4D97-AF65-F5344CB8AC3E}">
        <p14:creationId xmlns:p14="http://schemas.microsoft.com/office/powerpoint/2010/main" val="1188737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altLang="zh-TW" dirty="0"/>
              <a:t>Forward Looking Statements</a:t>
            </a:r>
          </a:p>
        </p:txBody>
      </p:sp>
      <p:sp>
        <p:nvSpPr>
          <p:cNvPr id="3" name="Content Placeholder 2">
            <a:extLst>
              <a:ext uri="{FF2B5EF4-FFF2-40B4-BE49-F238E27FC236}">
                <a16:creationId xmlns:a16="http://schemas.microsoft.com/office/drawing/2014/main" id="{325B30A5-6001-8548-9A9A-5982784BF118}"/>
              </a:ext>
            </a:extLst>
          </p:cNvPr>
          <p:cNvSpPr>
            <a:spLocks noGrp="1"/>
          </p:cNvSpPr>
          <p:nvPr>
            <p:ph idx="1"/>
          </p:nvPr>
        </p:nvSpPr>
        <p:spPr/>
        <p:txBody>
          <a:bodyPr/>
          <a:lstStyle/>
          <a:p>
            <a:pPr marL="0" indent="0">
              <a:buNone/>
            </a:pPr>
            <a:r>
              <a:rPr lang="en-US" sz="1600" i="1" dirty="0"/>
              <a:t>This presentation contains forward-looking statements that involve risks and uncertainties relating to projections regarding industry growth and customer demand for the Company’s products. Actual results may vary from projected results. These risks and uncertainties include without limitation, acceptance by customers of the ABTS™ and FOX™ technologies, the Company’s development and manufacture of a commercially successful wafer level burn-in and test system, world economic conditions, the timing of the recovery of the semiconductor equipment market, the Company’s ability to maintain sufficient cash to support operations, and the potential emergence of alternative technologies, which could adversely affect demand for the Company’s products in fiscal year 2021. See the Company’s recent 10-K and 10-Q reports filed with the SEC for a more detailed description of the risks facing the Company’s business. The Company disclaims any obligation to update information contained in any forward-looking statement to reflect events or circumstances occurring after the date of this presentation.</a:t>
            </a:r>
            <a:endParaRPr lang="en-US" altLang="zh-TW" sz="1600" i="1" dirty="0"/>
          </a:p>
          <a:p>
            <a:pPr marL="0" indent="0">
              <a:buNone/>
            </a:pPr>
            <a:endParaRPr lang="en-US" sz="1600" i="1" dirty="0"/>
          </a:p>
        </p:txBody>
      </p:sp>
    </p:spTree>
    <p:extLst>
      <p:ext uri="{BB962C8B-B14F-4D97-AF65-F5344CB8AC3E}">
        <p14:creationId xmlns:p14="http://schemas.microsoft.com/office/powerpoint/2010/main" val="413012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p:txBody>
          <a:bodyPr/>
          <a:lstStyle/>
          <a:p>
            <a:r>
              <a:rPr lang="en-US" dirty="0"/>
              <a:t>Company Overview</a:t>
            </a:r>
            <a:endParaRPr lang="en-US" dirty="0">
              <a:solidFill>
                <a:srgbClr val="FF0000"/>
              </a:solidFill>
            </a:endParaRPr>
          </a:p>
        </p:txBody>
      </p:sp>
      <p:sp>
        <p:nvSpPr>
          <p:cNvPr id="4" name="Rectangle 3">
            <a:extLst>
              <a:ext uri="{FF2B5EF4-FFF2-40B4-BE49-F238E27FC236}">
                <a16:creationId xmlns:a16="http://schemas.microsoft.com/office/drawing/2014/main" id="{4A0BF0EB-0682-41E0-B1CD-228D908212AA}"/>
              </a:ext>
            </a:extLst>
          </p:cNvPr>
          <p:cNvSpPr/>
          <p:nvPr/>
        </p:nvSpPr>
        <p:spPr>
          <a:xfrm>
            <a:off x="6304312" y="1108942"/>
            <a:ext cx="2705434" cy="430887"/>
          </a:xfrm>
          <a:prstGeom prst="rect">
            <a:avLst/>
          </a:prstGeom>
          <a:solidFill>
            <a:schemeClr val="bg1">
              <a:lumMod val="95000"/>
            </a:schemeClr>
          </a:solidFill>
          <a:ln>
            <a:solidFill>
              <a:schemeClr val="accent1"/>
            </a:solidFill>
          </a:ln>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TW" sz="1100" b="1" i="0" u="none" strike="noStrike" kern="1200" cap="none" spc="0" normalizeH="0" baseline="0" noProof="0" dirty="0">
                <a:ln>
                  <a:noFill/>
                </a:ln>
                <a:solidFill>
                  <a:srgbClr val="000000"/>
                </a:solidFill>
                <a:effectLst/>
                <a:uLnTx/>
                <a:uFillTx/>
                <a:latin typeface="Helvetica"/>
                <a:ea typeface="PMingLiU" pitchFamily="18" charset="-120"/>
                <a:cs typeface="Arial" panose="020B0604020202020204" pitchFamily="34" charset="0"/>
              </a:rPr>
              <a:t>Production Semiconductor Test &amp; Burn-In for over 40 Years</a:t>
            </a:r>
            <a:endParaRPr kumimoji="0" lang="en-US" sz="1050" b="1" i="0" u="none" strike="noStrike" kern="1200" cap="none" spc="0" normalizeH="0" baseline="0" noProof="0" dirty="0">
              <a:ln>
                <a:noFill/>
              </a:ln>
              <a:solidFill>
                <a:srgbClr val="000000"/>
              </a:solidFill>
              <a:effectLst/>
              <a:uLnTx/>
              <a:uFillTx/>
              <a:latin typeface="Helvetica"/>
              <a:ea typeface="+mn-ea"/>
              <a:cs typeface="Arial" panose="020B0604020202020204" pitchFamily="34" charset="0"/>
            </a:endParaRPr>
          </a:p>
        </p:txBody>
      </p:sp>
      <p:sp>
        <p:nvSpPr>
          <p:cNvPr id="7" name="Text Box 4">
            <a:extLst>
              <a:ext uri="{FF2B5EF4-FFF2-40B4-BE49-F238E27FC236}">
                <a16:creationId xmlns:a16="http://schemas.microsoft.com/office/drawing/2014/main" id="{ED5E1CA5-B61D-4BE6-BC05-06CEA9B3D917}"/>
              </a:ext>
            </a:extLst>
          </p:cNvPr>
          <p:cNvSpPr txBox="1">
            <a:spLocks noChangeArrowheads="1"/>
          </p:cNvSpPr>
          <p:nvPr/>
        </p:nvSpPr>
        <p:spPr bwMode="auto">
          <a:xfrm>
            <a:off x="7367436" y="3814735"/>
            <a:ext cx="169050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2"/>
                </a:solidFill>
                <a:latin typeface="Arial" pitchFamily="34" charset="0"/>
                <a:ea typeface="PMingLiU" pitchFamily="18" charset="-120"/>
              </a:defRPr>
            </a:lvl1pPr>
            <a:lvl2pPr marL="742950" indent="-285750" eaLnBrk="0" hangingPunct="0">
              <a:defRPr kumimoji="1" sz="1600" b="1">
                <a:solidFill>
                  <a:schemeClr val="tx2"/>
                </a:solidFill>
                <a:latin typeface="Arial" pitchFamily="34" charset="0"/>
                <a:ea typeface="PMingLiU" pitchFamily="18" charset="-120"/>
              </a:defRPr>
            </a:lvl2pPr>
            <a:lvl3pPr marL="1143000" indent="-228600" eaLnBrk="0" hangingPunct="0">
              <a:defRPr kumimoji="1" sz="1600" b="1">
                <a:solidFill>
                  <a:schemeClr val="tx2"/>
                </a:solidFill>
                <a:latin typeface="Arial" pitchFamily="34" charset="0"/>
                <a:ea typeface="PMingLiU" pitchFamily="18" charset="-120"/>
              </a:defRPr>
            </a:lvl3pPr>
            <a:lvl4pPr marL="1600200" indent="-228600" eaLnBrk="0" hangingPunct="0">
              <a:defRPr kumimoji="1" sz="1600" b="1">
                <a:solidFill>
                  <a:schemeClr val="tx2"/>
                </a:solidFill>
                <a:latin typeface="Arial" pitchFamily="34" charset="0"/>
                <a:ea typeface="PMingLiU" pitchFamily="18" charset="-120"/>
              </a:defRPr>
            </a:lvl4pPr>
            <a:lvl5pPr marL="2057400" indent="-228600" eaLnBrk="0" hangingPunct="0">
              <a:defRPr kumimoji="1" sz="1600" b="1">
                <a:solidFill>
                  <a:schemeClr val="tx2"/>
                </a:solidFill>
                <a:latin typeface="Arial" pitchFamily="34" charset="0"/>
                <a:ea typeface="PMingLiU" pitchFamily="18" charset="-120"/>
              </a:defRPr>
            </a:lvl5pPr>
            <a:lvl6pPr marL="25146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6pPr>
            <a:lvl7pPr marL="29718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7pPr>
            <a:lvl8pPr marL="34290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8pPr>
            <a:lvl9pPr marL="38862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TW" sz="1100" b="1" i="1" u="none" strike="noStrike" kern="1200" cap="none" spc="0" normalizeH="0" baseline="0" noProof="0" dirty="0">
                <a:ln>
                  <a:noFill/>
                </a:ln>
                <a:solidFill>
                  <a:srgbClr val="000000"/>
                </a:solidFill>
                <a:effectLst/>
                <a:uLnTx/>
                <a:uFillTx/>
                <a:latin typeface="Helvetica"/>
                <a:ea typeface="PMingLiU" pitchFamily="18" charset="-120"/>
                <a:cs typeface="+mn-cs"/>
              </a:rPr>
              <a:t>Packaged Part Test &amp; Burn-In</a:t>
            </a:r>
            <a:r>
              <a:rPr kumimoji="0" lang="en-US" altLang="zh-TW" sz="1100" b="1" i="1" u="none" strike="noStrike" kern="1200" cap="none" spc="0" normalizeH="0" baseline="0" noProof="0" dirty="0">
                <a:ln>
                  <a:noFill/>
                </a:ln>
                <a:solidFill>
                  <a:srgbClr val="000000"/>
                </a:solidFill>
                <a:effectLst/>
                <a:uLnTx/>
                <a:uFillTx/>
                <a:latin typeface="Arial" pitchFamily="34" charset="0"/>
                <a:ea typeface="PMingLiU" pitchFamily="18" charset="-120"/>
                <a:cs typeface="+mn-cs"/>
              </a:rPr>
              <a:t> Solutions</a:t>
            </a:r>
            <a:endParaRPr kumimoji="0" lang="en-US" altLang="zh-TW" sz="1100" b="1" i="1" u="none" strike="noStrike" kern="1200" cap="none" spc="0" normalizeH="0" baseline="0" noProof="0" dirty="0">
              <a:ln>
                <a:noFill/>
              </a:ln>
              <a:solidFill>
                <a:srgbClr val="000000"/>
              </a:solidFill>
              <a:effectLst/>
              <a:uLnTx/>
              <a:uFillTx/>
              <a:latin typeface="Helvetica"/>
              <a:ea typeface="PMingLiU" pitchFamily="18" charset="-120"/>
              <a:cs typeface="+mn-cs"/>
            </a:endParaRPr>
          </a:p>
        </p:txBody>
      </p:sp>
      <p:sp>
        <p:nvSpPr>
          <p:cNvPr id="9" name="Text Box 4">
            <a:extLst>
              <a:ext uri="{FF2B5EF4-FFF2-40B4-BE49-F238E27FC236}">
                <a16:creationId xmlns:a16="http://schemas.microsoft.com/office/drawing/2014/main" id="{38E11547-F3CA-4303-B0C7-0D2AF41B1C0A}"/>
              </a:ext>
            </a:extLst>
          </p:cNvPr>
          <p:cNvSpPr txBox="1">
            <a:spLocks noChangeArrowheads="1"/>
          </p:cNvSpPr>
          <p:nvPr/>
        </p:nvSpPr>
        <p:spPr bwMode="auto">
          <a:xfrm>
            <a:off x="7365861" y="1812583"/>
            <a:ext cx="169164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2"/>
                </a:solidFill>
                <a:latin typeface="Arial" pitchFamily="34" charset="0"/>
                <a:ea typeface="PMingLiU" pitchFamily="18" charset="-120"/>
              </a:defRPr>
            </a:lvl1pPr>
            <a:lvl2pPr marL="742950" indent="-285750" eaLnBrk="0" hangingPunct="0">
              <a:defRPr kumimoji="1" sz="1600" b="1">
                <a:solidFill>
                  <a:schemeClr val="tx2"/>
                </a:solidFill>
                <a:latin typeface="Arial" pitchFamily="34" charset="0"/>
                <a:ea typeface="PMingLiU" pitchFamily="18" charset="-120"/>
              </a:defRPr>
            </a:lvl2pPr>
            <a:lvl3pPr marL="1143000" indent="-228600" eaLnBrk="0" hangingPunct="0">
              <a:defRPr kumimoji="1" sz="1600" b="1">
                <a:solidFill>
                  <a:schemeClr val="tx2"/>
                </a:solidFill>
                <a:latin typeface="Arial" pitchFamily="34" charset="0"/>
                <a:ea typeface="PMingLiU" pitchFamily="18" charset="-120"/>
              </a:defRPr>
            </a:lvl3pPr>
            <a:lvl4pPr marL="1600200" indent="-228600" eaLnBrk="0" hangingPunct="0">
              <a:defRPr kumimoji="1" sz="1600" b="1">
                <a:solidFill>
                  <a:schemeClr val="tx2"/>
                </a:solidFill>
                <a:latin typeface="Arial" pitchFamily="34" charset="0"/>
                <a:ea typeface="PMingLiU" pitchFamily="18" charset="-120"/>
              </a:defRPr>
            </a:lvl4pPr>
            <a:lvl5pPr marL="2057400" indent="-228600" eaLnBrk="0" hangingPunct="0">
              <a:defRPr kumimoji="1" sz="1600" b="1">
                <a:solidFill>
                  <a:schemeClr val="tx2"/>
                </a:solidFill>
                <a:latin typeface="Arial" pitchFamily="34" charset="0"/>
                <a:ea typeface="PMingLiU" pitchFamily="18" charset="-120"/>
              </a:defRPr>
            </a:lvl5pPr>
            <a:lvl6pPr marL="25146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6pPr>
            <a:lvl7pPr marL="29718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7pPr>
            <a:lvl8pPr marL="34290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8pPr>
            <a:lvl9pPr marL="38862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TW" sz="1050" b="1" i="1" u="none" strike="noStrike" kern="1200" cap="none" spc="0" normalizeH="0" baseline="0" noProof="0" dirty="0">
                <a:ln>
                  <a:noFill/>
                </a:ln>
                <a:solidFill>
                  <a:srgbClr val="000000"/>
                </a:solidFill>
                <a:effectLst/>
                <a:uLnTx/>
                <a:uFillTx/>
                <a:latin typeface="Helvetica"/>
                <a:ea typeface="PMingLiU" pitchFamily="18" charset="-120"/>
                <a:cs typeface="+mn-cs"/>
              </a:rPr>
              <a:t>Multiple Wafer / Die Level Test &amp; Burn-In Solutions</a:t>
            </a:r>
          </a:p>
        </p:txBody>
      </p:sp>
      <p:sp>
        <p:nvSpPr>
          <p:cNvPr id="11" name="Text Box 4">
            <a:extLst>
              <a:ext uri="{FF2B5EF4-FFF2-40B4-BE49-F238E27FC236}">
                <a16:creationId xmlns:a16="http://schemas.microsoft.com/office/drawing/2014/main" id="{A7C3EF37-016D-45B6-BBF5-37B03E599D80}"/>
              </a:ext>
            </a:extLst>
          </p:cNvPr>
          <p:cNvSpPr txBox="1">
            <a:spLocks noChangeArrowheads="1"/>
          </p:cNvSpPr>
          <p:nvPr/>
        </p:nvSpPr>
        <p:spPr bwMode="auto">
          <a:xfrm>
            <a:off x="7366296" y="2832276"/>
            <a:ext cx="169164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600" b="1">
                <a:solidFill>
                  <a:schemeClr val="tx2"/>
                </a:solidFill>
                <a:latin typeface="Arial" pitchFamily="34" charset="0"/>
                <a:ea typeface="PMingLiU" pitchFamily="18" charset="-120"/>
              </a:defRPr>
            </a:lvl1pPr>
            <a:lvl2pPr marL="742950" indent="-285750" eaLnBrk="0" hangingPunct="0">
              <a:defRPr kumimoji="1" sz="1600" b="1">
                <a:solidFill>
                  <a:schemeClr val="tx2"/>
                </a:solidFill>
                <a:latin typeface="Arial" pitchFamily="34" charset="0"/>
                <a:ea typeface="PMingLiU" pitchFamily="18" charset="-120"/>
              </a:defRPr>
            </a:lvl2pPr>
            <a:lvl3pPr marL="1143000" indent="-228600" eaLnBrk="0" hangingPunct="0">
              <a:defRPr kumimoji="1" sz="1600" b="1">
                <a:solidFill>
                  <a:schemeClr val="tx2"/>
                </a:solidFill>
                <a:latin typeface="Arial" pitchFamily="34" charset="0"/>
                <a:ea typeface="PMingLiU" pitchFamily="18" charset="-120"/>
              </a:defRPr>
            </a:lvl3pPr>
            <a:lvl4pPr marL="1600200" indent="-228600" eaLnBrk="0" hangingPunct="0">
              <a:defRPr kumimoji="1" sz="1600" b="1">
                <a:solidFill>
                  <a:schemeClr val="tx2"/>
                </a:solidFill>
                <a:latin typeface="Arial" pitchFamily="34" charset="0"/>
                <a:ea typeface="PMingLiU" pitchFamily="18" charset="-120"/>
              </a:defRPr>
            </a:lvl4pPr>
            <a:lvl5pPr marL="2057400" indent="-228600" eaLnBrk="0" hangingPunct="0">
              <a:defRPr kumimoji="1" sz="1600" b="1">
                <a:solidFill>
                  <a:schemeClr val="tx2"/>
                </a:solidFill>
                <a:latin typeface="Arial" pitchFamily="34" charset="0"/>
                <a:ea typeface="PMingLiU" pitchFamily="18" charset="-120"/>
              </a:defRPr>
            </a:lvl5pPr>
            <a:lvl6pPr marL="25146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6pPr>
            <a:lvl7pPr marL="29718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7pPr>
            <a:lvl8pPr marL="34290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8pPr>
            <a:lvl9pPr marL="38862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TW" sz="1100" b="1" i="1" u="none" strike="noStrike" kern="1200" cap="none" spc="0" normalizeH="0" baseline="0" noProof="0" dirty="0">
                <a:ln>
                  <a:noFill/>
                </a:ln>
                <a:solidFill>
                  <a:srgbClr val="000000"/>
                </a:solidFill>
                <a:effectLst/>
                <a:uLnTx/>
                <a:uFillTx/>
                <a:latin typeface="Helvetica"/>
                <a:ea typeface="PMingLiU" pitchFamily="18" charset="-120"/>
                <a:cs typeface="+mn-cs"/>
              </a:rPr>
              <a:t>Single Wafer Test &amp; Burn-In </a:t>
            </a:r>
            <a:r>
              <a:rPr kumimoji="0" lang="en-US" altLang="zh-TW" sz="1100" b="1" i="1" u="none" strike="noStrike" kern="1200" cap="none" spc="0" normalizeH="0" baseline="0" noProof="0" dirty="0">
                <a:ln>
                  <a:noFill/>
                </a:ln>
                <a:solidFill>
                  <a:srgbClr val="000000"/>
                </a:solidFill>
                <a:effectLst/>
                <a:uLnTx/>
                <a:uFillTx/>
                <a:latin typeface="Arial" pitchFamily="34" charset="0"/>
                <a:ea typeface="PMingLiU" pitchFamily="18" charset="-120"/>
                <a:cs typeface="+mn-cs"/>
              </a:rPr>
              <a:t>Solutions</a:t>
            </a:r>
            <a:endParaRPr kumimoji="0" lang="en-US" altLang="zh-TW" sz="1100" b="1" i="1" u="none" strike="noStrike" kern="1200" cap="none" spc="0" normalizeH="0" baseline="0" noProof="0" dirty="0">
              <a:ln>
                <a:noFill/>
              </a:ln>
              <a:solidFill>
                <a:srgbClr val="000000"/>
              </a:solidFill>
              <a:effectLst/>
              <a:uLnTx/>
              <a:uFillTx/>
              <a:latin typeface="Helvetica"/>
              <a:ea typeface="PMingLiU" pitchFamily="18" charset="-120"/>
              <a:cs typeface="+mn-cs"/>
            </a:endParaRPr>
          </a:p>
        </p:txBody>
      </p:sp>
      <p:sp>
        <p:nvSpPr>
          <p:cNvPr id="13" name="Rectangle 9">
            <a:extLst>
              <a:ext uri="{FF2B5EF4-FFF2-40B4-BE49-F238E27FC236}">
                <a16:creationId xmlns:a16="http://schemas.microsoft.com/office/drawing/2014/main" id="{BC8E7038-18C7-4FBC-81A1-289DC16D5C73}"/>
              </a:ext>
            </a:extLst>
          </p:cNvPr>
          <p:cNvSpPr>
            <a:spLocks noChangeArrowheads="1"/>
          </p:cNvSpPr>
          <p:nvPr/>
        </p:nvSpPr>
        <p:spPr bwMode="auto">
          <a:xfrm>
            <a:off x="345915" y="761986"/>
            <a:ext cx="5597686" cy="38765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82880" lvl="0" indent="-182880">
              <a:spcBef>
                <a:spcPts val="600"/>
              </a:spcBef>
              <a:spcAft>
                <a:spcPts val="600"/>
              </a:spcAft>
              <a:buClr>
                <a:srgbClr val="FF6600"/>
              </a:buClr>
              <a:buSzPct val="80000"/>
              <a:buFont typeface="Wingdings" pitchFamily="2" charset="2"/>
              <a:buChar char="l"/>
              <a:defRPr/>
            </a:pPr>
            <a:r>
              <a:rPr kumimoji="1" lang="en-US" altLang="zh-TW" sz="1200" b="0" dirty="0">
                <a:solidFill>
                  <a:srgbClr val="000000"/>
                </a:solidFill>
                <a:latin typeface="Helvetica"/>
              </a:rPr>
              <a:t>Worldwide supplier of burn-in test equipment and pioneer of wafer level burn-in (“WLBI”) platform</a:t>
            </a:r>
          </a:p>
          <a:p>
            <a:pPr marL="182880" lvl="0" indent="-182880">
              <a:spcBef>
                <a:spcPts val="600"/>
              </a:spcBef>
              <a:spcAft>
                <a:spcPts val="600"/>
              </a:spcAft>
              <a:buClr>
                <a:srgbClr val="FF6600"/>
              </a:buClr>
              <a:buSzPct val="80000"/>
              <a:buFont typeface="Wingdings" pitchFamily="2" charset="2"/>
              <a:buChar char="l"/>
              <a:defRPr/>
            </a:pPr>
            <a:r>
              <a:rPr kumimoji="1" lang="en-US" altLang="zh-TW" sz="1200" b="0" dirty="0">
                <a:solidFill>
                  <a:srgbClr val="000000"/>
                </a:solidFill>
                <a:latin typeface="Helvetica"/>
              </a:rPr>
              <a:t>Leader in WLBI, stabilization, and infant mortality test which is being commercially adopted across multiple high-growth market segments</a:t>
            </a:r>
          </a:p>
          <a:p>
            <a:pPr marL="182880" lvl="0" indent="-182880">
              <a:spcBef>
                <a:spcPts val="600"/>
              </a:spcBef>
              <a:spcAft>
                <a:spcPts val="600"/>
              </a:spcAft>
              <a:buClr>
                <a:srgbClr val="FF6600"/>
              </a:buClr>
              <a:buSzPct val="80000"/>
              <a:buFont typeface="Wingdings" pitchFamily="2" charset="2"/>
              <a:buChar char="l"/>
              <a:defRPr/>
            </a:pPr>
            <a:r>
              <a:rPr kumimoji="1" lang="en-US" altLang="zh-TW" sz="1200" b="0" dirty="0">
                <a:solidFill>
                  <a:srgbClr val="000000"/>
                </a:solidFill>
              </a:rPr>
              <a:t>Aehr’s FOX wafer level and singulated die/module systems and consumables have been validated and adopted by Tier 1 customers for rapidly growing applications including Silicon Photonics, Silicon Carbide, and 2D &amp; 3D Sensing</a:t>
            </a:r>
          </a:p>
          <a:p>
            <a:pPr marL="182880" lvl="0" indent="-182880">
              <a:spcBef>
                <a:spcPts val="600"/>
              </a:spcBef>
              <a:spcAft>
                <a:spcPts val="600"/>
              </a:spcAft>
              <a:buClr>
                <a:srgbClr val="FF6600"/>
              </a:buClr>
              <a:buSzPct val="80000"/>
              <a:buFont typeface="Wingdings" pitchFamily="2" charset="2"/>
              <a:buChar char="l"/>
              <a:defRPr/>
            </a:pPr>
            <a:r>
              <a:rPr kumimoji="1" lang="en-US" altLang="zh-TW" sz="1200" b="0" dirty="0">
                <a:solidFill>
                  <a:srgbClr val="000000"/>
                </a:solidFill>
                <a:latin typeface="Helvetica"/>
              </a:rPr>
              <a:t>Developing next generation packaged part burn-in (“PPBI”) platform for high voltage, high power automotive and industrial applications</a:t>
            </a:r>
          </a:p>
          <a:p>
            <a:pPr marL="182880" lvl="0" indent="-182880">
              <a:spcBef>
                <a:spcPts val="600"/>
              </a:spcBef>
              <a:spcAft>
                <a:spcPts val="600"/>
              </a:spcAft>
              <a:buClr>
                <a:srgbClr val="FF6600"/>
              </a:buClr>
              <a:buSzPct val="80000"/>
              <a:buFont typeface="Wingdings" pitchFamily="2" charset="2"/>
              <a:buChar char="l"/>
              <a:defRPr/>
            </a:pPr>
            <a:r>
              <a:rPr kumimoji="1" lang="en-US" altLang="zh-TW" sz="1200" b="0" dirty="0">
                <a:solidFill>
                  <a:srgbClr val="000000"/>
                </a:solidFill>
                <a:latin typeface="Helvetica"/>
              </a:rPr>
              <a:t>High margin </a:t>
            </a:r>
            <a:r>
              <a:rPr kumimoji="1" lang="en-US" altLang="zh-TW" sz="1200" b="0" dirty="0">
                <a:latin typeface="Helvetica"/>
              </a:rPr>
              <a:t>proprietary</a:t>
            </a:r>
            <a:r>
              <a:rPr kumimoji="1" lang="en-US" altLang="zh-TW" sz="1200" b="0" dirty="0">
                <a:solidFill>
                  <a:srgbClr val="FF0000"/>
                </a:solidFill>
                <a:latin typeface="Helvetica"/>
              </a:rPr>
              <a:t> </a:t>
            </a:r>
            <a:r>
              <a:rPr kumimoji="1" lang="en-US" altLang="zh-TW" sz="1200" b="0" dirty="0">
                <a:solidFill>
                  <a:srgbClr val="000000"/>
                </a:solidFill>
                <a:latin typeface="Helvetica"/>
              </a:rPr>
              <a:t>WaferPak and DiePak consumables are a significant percentage of </a:t>
            </a:r>
            <a:r>
              <a:rPr kumimoji="1" lang="en-US" altLang="zh-TW" sz="1200" b="0" dirty="0">
                <a:latin typeface="Helvetica"/>
              </a:rPr>
              <a:t>revenues</a:t>
            </a:r>
          </a:p>
          <a:p>
            <a:pPr marL="182880" lvl="0" indent="-182880">
              <a:spcBef>
                <a:spcPts val="600"/>
              </a:spcBef>
              <a:spcAft>
                <a:spcPts val="600"/>
              </a:spcAft>
              <a:buClr>
                <a:srgbClr val="FF6600"/>
              </a:buClr>
              <a:buSzPct val="80000"/>
              <a:buFont typeface="Wingdings" pitchFamily="2" charset="2"/>
              <a:buChar char="l"/>
              <a:defRPr/>
            </a:pPr>
            <a:r>
              <a:rPr kumimoji="1" lang="en-US" altLang="zh-TW" sz="1200" b="0" dirty="0">
                <a:latin typeface="Helvetica"/>
              </a:rPr>
              <a:t>Ability to rapidly scale production in existing manufacturing footprint</a:t>
            </a:r>
          </a:p>
          <a:p>
            <a:pPr marL="182880" lvl="0" indent="-182880">
              <a:spcBef>
                <a:spcPts val="600"/>
              </a:spcBef>
              <a:spcAft>
                <a:spcPts val="600"/>
              </a:spcAft>
              <a:buClr>
                <a:srgbClr val="FF6600"/>
              </a:buClr>
              <a:buSzPct val="80000"/>
              <a:buFont typeface="Wingdings" pitchFamily="2" charset="2"/>
              <a:buChar char="l"/>
              <a:defRPr/>
            </a:pPr>
            <a:r>
              <a:rPr kumimoji="1" lang="en-US" altLang="zh-TW" sz="1200" b="0" dirty="0">
                <a:solidFill>
                  <a:srgbClr val="000000"/>
                </a:solidFill>
                <a:latin typeface="Helvetica"/>
              </a:rPr>
              <a:t>In discussions with Memory Suppliers regarding next generation WLBI system for wafer level test during burn-in for Flash/DRAM (an upside opportunity not included in forecast)</a:t>
            </a:r>
            <a:endParaRPr lang="en-US" altLang="zh-TW" sz="800" b="0" dirty="0">
              <a:solidFill>
                <a:srgbClr val="000000"/>
              </a:solidFill>
              <a:latin typeface="Helvetica"/>
            </a:endParaRPr>
          </a:p>
        </p:txBody>
      </p:sp>
      <p:pic>
        <p:nvPicPr>
          <p:cNvPr id="19" name="Picture 2" descr="C:\Users\gerickson.AEHR\AppData\Local\Microsoft\Windows\Temporary Internet Files\Content.Outlook\LE3FSDF8\IMG_0610.JPG">
            <a:extLst>
              <a:ext uri="{FF2B5EF4-FFF2-40B4-BE49-F238E27FC236}">
                <a16:creationId xmlns:a16="http://schemas.microsoft.com/office/drawing/2014/main" id="{F3EA07E5-B10C-4E86-9F98-13B30B29148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304312" y="3638155"/>
            <a:ext cx="1135875" cy="784048"/>
          </a:xfrm>
          <a:prstGeom prst="rect">
            <a:avLst/>
          </a:prstGeom>
          <a:ln>
            <a:solidFill>
              <a:schemeClr val="accent1"/>
            </a:solidFill>
          </a:ln>
        </p:spPr>
      </p:pic>
      <p:pic>
        <p:nvPicPr>
          <p:cNvPr id="21" name="Picture 20">
            <a:extLst>
              <a:ext uri="{FF2B5EF4-FFF2-40B4-BE49-F238E27FC236}">
                <a16:creationId xmlns:a16="http://schemas.microsoft.com/office/drawing/2014/main" id="{58221920-24D2-4E2C-8F42-172D09E2CA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8282"/>
          <a:stretch/>
        </p:blipFill>
        <p:spPr>
          <a:xfrm>
            <a:off x="6304312" y="1753431"/>
            <a:ext cx="1133856" cy="695386"/>
          </a:xfrm>
          <a:prstGeom prst="rect">
            <a:avLst/>
          </a:prstGeom>
          <a:ln>
            <a:solidFill>
              <a:schemeClr val="accent1"/>
            </a:solidFill>
          </a:ln>
        </p:spPr>
      </p:pic>
      <p:pic>
        <p:nvPicPr>
          <p:cNvPr id="22" name="Picture 2" descr="C:\Users\gerickson.AEHR\AppData\Local\Microsoft\Windows\Temporary Internet Files\Content.Outlook\LE3FSDF8\IMG_1364 (2).JPG">
            <a:extLst>
              <a:ext uri="{FF2B5EF4-FFF2-40B4-BE49-F238E27FC236}">
                <a16:creationId xmlns:a16="http://schemas.microsoft.com/office/drawing/2014/main" id="{63404F86-C68C-4C05-8F9D-3C58089B13E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6026"/>
          <a:stretch/>
        </p:blipFill>
        <p:spPr bwMode="auto">
          <a:xfrm>
            <a:off x="6304312" y="2667858"/>
            <a:ext cx="1134727" cy="759724"/>
          </a:xfrm>
          <a:prstGeom prst="rect">
            <a:avLst/>
          </a:prstGeom>
          <a:ln>
            <a:solidFill>
              <a:schemeClr val="accent1"/>
            </a:solidFill>
          </a:ln>
        </p:spPr>
      </p:pic>
    </p:spTree>
    <p:extLst>
      <p:ext uri="{BB962C8B-B14F-4D97-AF65-F5344CB8AC3E}">
        <p14:creationId xmlns:p14="http://schemas.microsoft.com/office/powerpoint/2010/main" val="380646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35C07B56-4C0F-334D-9840-F4C37C676769}"/>
              </a:ext>
            </a:extLst>
          </p:cNvPr>
          <p:cNvPicPr>
            <a:picLocks noChangeAspect="1"/>
          </p:cNvPicPr>
          <p:nvPr/>
        </p:nvPicPr>
        <p:blipFill rotWithShape="1">
          <a:blip r:embed="rId3">
            <a:alphaModFix amt="41000"/>
            <a:grayscl/>
            <a:extLst>
              <a:ext uri="{BEBA8EAE-BF5A-486C-A8C5-ECC9F3942E4B}">
                <a14:imgProps xmlns:a14="http://schemas.microsoft.com/office/drawing/2010/main">
                  <a14:imgLayer r:embed="rId4">
                    <a14:imgEffect>
                      <a14:brightnessContrast bright="12000" contrast="20000"/>
                    </a14:imgEffect>
                  </a14:imgLayer>
                </a14:imgProps>
              </a:ext>
              <a:ext uri="{28A0092B-C50C-407E-A947-70E740481C1C}">
                <a14:useLocalDpi xmlns:a14="http://schemas.microsoft.com/office/drawing/2010/main" val="0"/>
              </a:ext>
            </a:extLst>
          </a:blip>
          <a:srcRect l="2347" t="-534" r="2081" b="534"/>
          <a:stretch/>
        </p:blipFill>
        <p:spPr>
          <a:xfrm>
            <a:off x="152725" y="771477"/>
            <a:ext cx="8690023" cy="4154008"/>
          </a:xfrm>
          <a:prstGeom prst="rect">
            <a:avLst/>
          </a:prstGeom>
        </p:spPr>
      </p:pic>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p:txBody>
          <a:bodyPr/>
          <a:lstStyle/>
          <a:p>
            <a:r>
              <a:rPr lang="en-US" dirty="0"/>
              <a:t>Worldwide Customer Base</a:t>
            </a:r>
          </a:p>
        </p:txBody>
      </p:sp>
      <p:pic>
        <p:nvPicPr>
          <p:cNvPr id="9" name="Picture 8">
            <a:extLst>
              <a:ext uri="{FF2B5EF4-FFF2-40B4-BE49-F238E27FC236}">
                <a16:creationId xmlns:a16="http://schemas.microsoft.com/office/drawing/2014/main" id="{354D8CD0-EB65-443A-8BB5-4448446704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4348" y="2754524"/>
            <a:ext cx="880342" cy="168243"/>
          </a:xfrm>
          <a:prstGeom prst="rect">
            <a:avLst/>
          </a:prstGeom>
        </p:spPr>
      </p:pic>
      <p:pic>
        <p:nvPicPr>
          <p:cNvPr id="10" name="Picture 9">
            <a:extLst>
              <a:ext uri="{FF2B5EF4-FFF2-40B4-BE49-F238E27FC236}">
                <a16:creationId xmlns:a16="http://schemas.microsoft.com/office/drawing/2014/main" id="{192867B5-3C28-4F93-9E9B-E0156670FFD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09708" y="3413256"/>
            <a:ext cx="1833572" cy="249924"/>
          </a:xfrm>
          <a:prstGeom prst="rect">
            <a:avLst/>
          </a:prstGeom>
        </p:spPr>
      </p:pic>
      <p:pic>
        <p:nvPicPr>
          <p:cNvPr id="11" name="Picture 10">
            <a:extLst>
              <a:ext uri="{FF2B5EF4-FFF2-40B4-BE49-F238E27FC236}">
                <a16:creationId xmlns:a16="http://schemas.microsoft.com/office/drawing/2014/main" id="{5D36B4E0-7903-4FA5-9585-6135476F90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87253" y="767495"/>
            <a:ext cx="1039936" cy="693021"/>
          </a:xfrm>
          <a:prstGeom prst="rect">
            <a:avLst/>
          </a:prstGeom>
        </p:spPr>
      </p:pic>
      <p:pic>
        <p:nvPicPr>
          <p:cNvPr id="12" name="Picture 11">
            <a:extLst>
              <a:ext uri="{FF2B5EF4-FFF2-40B4-BE49-F238E27FC236}">
                <a16:creationId xmlns:a16="http://schemas.microsoft.com/office/drawing/2014/main" id="{8B4C55D6-3470-4CEA-93F3-0AAED935853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438202" y="2819757"/>
            <a:ext cx="1004450" cy="151789"/>
          </a:xfrm>
          <a:prstGeom prst="rect">
            <a:avLst/>
          </a:prstGeom>
        </p:spPr>
      </p:pic>
      <p:pic>
        <p:nvPicPr>
          <p:cNvPr id="14" name="Picture 13">
            <a:extLst>
              <a:ext uri="{FF2B5EF4-FFF2-40B4-BE49-F238E27FC236}">
                <a16:creationId xmlns:a16="http://schemas.microsoft.com/office/drawing/2014/main" id="{B3C11F74-486E-418F-B9F2-C8B8EAE9ECE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503564" y="1691600"/>
            <a:ext cx="888096" cy="327608"/>
          </a:xfrm>
          <a:prstGeom prst="rect">
            <a:avLst/>
          </a:prstGeom>
        </p:spPr>
      </p:pic>
      <p:pic>
        <p:nvPicPr>
          <p:cNvPr id="16" name="Picture 15">
            <a:extLst>
              <a:ext uri="{FF2B5EF4-FFF2-40B4-BE49-F238E27FC236}">
                <a16:creationId xmlns:a16="http://schemas.microsoft.com/office/drawing/2014/main" id="{F25A6CB2-CAA0-4275-A8FA-17749E3C753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664768" y="2297034"/>
            <a:ext cx="506556" cy="333375"/>
          </a:xfrm>
          <a:prstGeom prst="rect">
            <a:avLst/>
          </a:prstGeom>
        </p:spPr>
      </p:pic>
      <p:pic>
        <p:nvPicPr>
          <p:cNvPr id="17" name="Picture 16">
            <a:extLst>
              <a:ext uri="{FF2B5EF4-FFF2-40B4-BE49-F238E27FC236}">
                <a16:creationId xmlns:a16="http://schemas.microsoft.com/office/drawing/2014/main" id="{98224010-1515-42ED-9149-8CFBB9F52BE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218684" y="3281166"/>
            <a:ext cx="1227186" cy="249923"/>
          </a:xfrm>
          <a:prstGeom prst="rect">
            <a:avLst/>
          </a:prstGeom>
        </p:spPr>
      </p:pic>
      <p:pic>
        <p:nvPicPr>
          <p:cNvPr id="22" name="Picture 21">
            <a:extLst>
              <a:ext uri="{FF2B5EF4-FFF2-40B4-BE49-F238E27FC236}">
                <a16:creationId xmlns:a16="http://schemas.microsoft.com/office/drawing/2014/main" id="{E0EE1CD6-D5AA-4548-9054-358D88B9A4E7}"/>
              </a:ext>
            </a:extLst>
          </p:cNvPr>
          <p:cNvPicPr>
            <a:picLocks noChangeAspect="1"/>
          </p:cNvPicPr>
          <p:nvPr/>
        </p:nvPicPr>
        <p:blipFill>
          <a:blip r:embed="rId1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074489" y="1624859"/>
            <a:ext cx="1300077" cy="257846"/>
          </a:xfrm>
          <a:prstGeom prst="rect">
            <a:avLst/>
          </a:prstGeom>
        </p:spPr>
      </p:pic>
      <p:pic>
        <p:nvPicPr>
          <p:cNvPr id="24" name="Picture 23">
            <a:extLst>
              <a:ext uri="{FF2B5EF4-FFF2-40B4-BE49-F238E27FC236}">
                <a16:creationId xmlns:a16="http://schemas.microsoft.com/office/drawing/2014/main" id="{E24A4705-51F0-49F1-80D9-B0AB8A504624}"/>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651171" y="1633919"/>
            <a:ext cx="1166354" cy="1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
            <a:extLst>
              <a:ext uri="{FF2B5EF4-FFF2-40B4-BE49-F238E27FC236}">
                <a16:creationId xmlns:a16="http://schemas.microsoft.com/office/drawing/2014/main" id="{AF5BBF03-0CC7-42BC-9A9D-E9CC4A7583FE}"/>
              </a:ext>
            </a:extLst>
          </p:cNvPr>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655127" y="2046258"/>
            <a:ext cx="789771" cy="18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D7B26578-F9DB-4AD7-8DF1-BB18B844C66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70229" y="1197424"/>
            <a:ext cx="910429" cy="512268"/>
          </a:xfrm>
          <a:prstGeom prst="rect">
            <a:avLst/>
          </a:prstGeom>
        </p:spPr>
      </p:pic>
      <p:pic>
        <p:nvPicPr>
          <p:cNvPr id="29" name="Picture 28">
            <a:extLst>
              <a:ext uri="{FF2B5EF4-FFF2-40B4-BE49-F238E27FC236}">
                <a16:creationId xmlns:a16="http://schemas.microsoft.com/office/drawing/2014/main" id="{154B10AF-83AB-4B91-B452-1DC42A08EC0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668343" y="1196035"/>
            <a:ext cx="993130" cy="541338"/>
          </a:xfrm>
          <a:prstGeom prst="rect">
            <a:avLst/>
          </a:prstGeom>
        </p:spPr>
      </p:pic>
      <p:sp>
        <p:nvSpPr>
          <p:cNvPr id="32" name="Rectangle 56">
            <a:extLst>
              <a:ext uri="{FF2B5EF4-FFF2-40B4-BE49-F238E27FC236}">
                <a16:creationId xmlns:a16="http://schemas.microsoft.com/office/drawing/2014/main" id="{6C88633B-3722-4EF5-BA76-E15F3EEAAAB1}"/>
              </a:ext>
            </a:extLst>
          </p:cNvPr>
          <p:cNvSpPr>
            <a:spLocks noChangeArrowheads="1"/>
          </p:cNvSpPr>
          <p:nvPr/>
        </p:nvSpPr>
        <p:spPr bwMode="auto">
          <a:xfrm>
            <a:off x="-118416" y="4556766"/>
            <a:ext cx="2425297" cy="316056"/>
          </a:xfrm>
          <a:prstGeom prst="rect">
            <a:avLst/>
          </a:prstGeom>
          <a:noFill/>
          <a:ln>
            <a:noFill/>
          </a:ln>
        </p:spPr>
        <p:txBody>
          <a:bodyPr anchor="b"/>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zh-TW" sz="1200" b="1" i="1" u="none" strike="noStrike" kern="1200" cap="none" spc="0" normalizeH="0" baseline="0" noProof="0" dirty="0">
                <a:ln>
                  <a:noFill/>
                </a:ln>
                <a:solidFill>
                  <a:srgbClr val="000000"/>
                </a:solidFill>
                <a:effectLst/>
                <a:uLnTx/>
                <a:uFillTx/>
                <a:latin typeface="Helvetica"/>
                <a:ea typeface="+mn-ea"/>
                <a:cs typeface="Arial"/>
              </a:rPr>
              <a:t>(Partial Customer List)</a:t>
            </a:r>
          </a:p>
        </p:txBody>
      </p:sp>
      <p:pic>
        <p:nvPicPr>
          <p:cNvPr id="40" name="Picture 39">
            <a:extLst>
              <a:ext uri="{FF2B5EF4-FFF2-40B4-BE49-F238E27FC236}">
                <a16:creationId xmlns:a16="http://schemas.microsoft.com/office/drawing/2014/main" id="{AEEF1557-02B5-4FF2-896D-2C73EFE1A50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218684" y="2069982"/>
            <a:ext cx="352565" cy="352565"/>
          </a:xfrm>
          <a:prstGeom prst="rect">
            <a:avLst/>
          </a:prstGeom>
        </p:spPr>
      </p:pic>
      <p:pic>
        <p:nvPicPr>
          <p:cNvPr id="41" name="Picture 40" descr="A picture containing graphics, drawing&#10;&#10;Description automatically generated">
            <a:extLst>
              <a:ext uri="{FF2B5EF4-FFF2-40B4-BE49-F238E27FC236}">
                <a16:creationId xmlns:a16="http://schemas.microsoft.com/office/drawing/2014/main" id="{6707FA4A-F10F-4795-BD81-98E77811323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058603" y="2266120"/>
            <a:ext cx="999177" cy="191223"/>
          </a:xfrm>
          <a:prstGeom prst="rect">
            <a:avLst/>
          </a:prstGeom>
        </p:spPr>
      </p:pic>
      <p:pic>
        <p:nvPicPr>
          <p:cNvPr id="43" name="Picture 42">
            <a:extLst>
              <a:ext uri="{FF2B5EF4-FFF2-40B4-BE49-F238E27FC236}">
                <a16:creationId xmlns:a16="http://schemas.microsoft.com/office/drawing/2014/main" id="{722514E5-98D3-4402-9CCE-0604ACEFA1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658" y="1659424"/>
            <a:ext cx="1015380" cy="676656"/>
          </a:xfrm>
          <a:prstGeom prst="rect">
            <a:avLst/>
          </a:prstGeom>
        </p:spPr>
      </p:pic>
      <p:pic>
        <p:nvPicPr>
          <p:cNvPr id="49" name="Picture 48">
            <a:extLst>
              <a:ext uri="{FF2B5EF4-FFF2-40B4-BE49-F238E27FC236}">
                <a16:creationId xmlns:a16="http://schemas.microsoft.com/office/drawing/2014/main" id="{17FF0106-2A82-4DBB-BD08-16BE7DFFFC99}"/>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7087038" y="2889026"/>
            <a:ext cx="480125" cy="352565"/>
          </a:xfrm>
          <a:prstGeom prst="rect">
            <a:avLst/>
          </a:prstGeom>
        </p:spPr>
      </p:pic>
      <p:pic>
        <p:nvPicPr>
          <p:cNvPr id="2054" name="Picture 6" descr="Sierra Wireless - Wikipedia">
            <a:extLst>
              <a:ext uri="{FF2B5EF4-FFF2-40B4-BE49-F238E27FC236}">
                <a16:creationId xmlns:a16="http://schemas.microsoft.com/office/drawing/2014/main" id="{43C6D2B3-F9A7-45EB-A4F6-19AE445B4C47}"/>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825925" y="955351"/>
            <a:ext cx="906121" cy="49994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ypress and Spansion to Merge in $4 Billion All-Stock Transaction">
            <a:extLst>
              <a:ext uri="{FF2B5EF4-FFF2-40B4-BE49-F238E27FC236}">
                <a16:creationId xmlns:a16="http://schemas.microsoft.com/office/drawing/2014/main" id="{D9999FA9-9B58-4477-BF51-E85628FD65C1}"/>
              </a:ext>
            </a:extLst>
          </p:cNvPr>
          <p:cNvPicPr>
            <a:picLocks noChangeAspect="1" noChangeArrowheads="1"/>
          </p:cNvPicPr>
          <p:nvPr/>
        </p:nvPicPr>
        <p:blipFill>
          <a:blip r:embed="rId21"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35620" y="1553408"/>
            <a:ext cx="613649" cy="3048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Signature &amp; logo | Texas Instruments | TI.com">
            <a:extLst>
              <a:ext uri="{FF2B5EF4-FFF2-40B4-BE49-F238E27FC236}">
                <a16:creationId xmlns:a16="http://schemas.microsoft.com/office/drawing/2014/main" id="{AD827D38-F775-4FB5-8A98-FFE32A3259FB}"/>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1247378" y="2156236"/>
            <a:ext cx="1248837" cy="702471"/>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Julie Currie SVP, Human Resources">
            <a:extLst>
              <a:ext uri="{FF2B5EF4-FFF2-40B4-BE49-F238E27FC236}">
                <a16:creationId xmlns:a16="http://schemas.microsoft.com/office/drawing/2014/main" id="{C4135425-9154-4787-B709-8356E8BDC2F9}"/>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550591" y="2640463"/>
            <a:ext cx="769615" cy="22075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SE Group">
            <a:extLst>
              <a:ext uri="{FF2B5EF4-FFF2-40B4-BE49-F238E27FC236}">
                <a16:creationId xmlns:a16="http://schemas.microsoft.com/office/drawing/2014/main" id="{8DC15CBB-7C16-4A27-9F27-78346AE2D807}"/>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7716523" y="2957425"/>
            <a:ext cx="1094501" cy="319229"/>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FATC_LOGO">
            <a:extLst>
              <a:ext uri="{FF2B5EF4-FFF2-40B4-BE49-F238E27FC236}">
                <a16:creationId xmlns:a16="http://schemas.microsoft.com/office/drawing/2014/main" id="{6838D5CD-5AAB-4EBF-AB79-85835D90B818}"/>
              </a:ext>
            </a:extLst>
          </p:cNvPr>
          <p:cNvPicPr>
            <a:picLocks noChangeAspect="1" noChangeArrowheads="1"/>
          </p:cNvPicPr>
          <p:nvPr/>
        </p:nvPicPr>
        <p:blipFill>
          <a:blip r:embed="rId2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163242" y="2678886"/>
            <a:ext cx="638741" cy="32528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id="{407DB90E-5437-4D0C-AAEC-12D17E0C3C1A}"/>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8303912" y="2291730"/>
            <a:ext cx="400615" cy="303495"/>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id="{F9554C18-8479-4521-86A7-9500FF649F34}"/>
              </a:ext>
            </a:extLst>
          </p:cNvPr>
          <p:cNvPicPr>
            <a:picLocks noChangeAspect="1" noChangeArrowheads="1"/>
          </p:cNvPicPr>
          <p:nvPr/>
        </p:nvPicPr>
        <p:blipFill>
          <a:blip r:embed="rId27">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17718" y="1924774"/>
            <a:ext cx="600867" cy="206548"/>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1">
            <a:extLst>
              <a:ext uri="{FF2B5EF4-FFF2-40B4-BE49-F238E27FC236}">
                <a16:creationId xmlns:a16="http://schemas.microsoft.com/office/drawing/2014/main" id="{36410F45-445A-D343-B27C-5895E2E61DA2}"/>
              </a:ext>
            </a:extLst>
          </p:cNvPr>
          <p:cNvSpPr txBox="1">
            <a:spLocks noChangeArrowheads="1"/>
          </p:cNvSpPr>
          <p:nvPr/>
        </p:nvSpPr>
        <p:spPr bwMode="auto">
          <a:xfrm>
            <a:off x="840885" y="3727980"/>
            <a:ext cx="7312516" cy="646331"/>
          </a:xfrm>
          <a:prstGeom prst="rect">
            <a:avLst/>
          </a:prstGeom>
          <a:noFill/>
          <a:ln>
            <a:noFill/>
          </a:ln>
        </p:spPr>
        <p:txBody>
          <a:bodyPr wrap="square">
            <a:spAutoFit/>
          </a:bodyPr>
          <a:lstStyle>
            <a:lvl1pPr eaLnBrk="0" hangingPunct="0">
              <a:defRPr kumimoji="1" sz="1600" b="1">
                <a:solidFill>
                  <a:schemeClr val="tx2"/>
                </a:solidFill>
                <a:latin typeface="Arial" pitchFamily="34" charset="0"/>
                <a:ea typeface="PMingLiU" pitchFamily="18" charset="-120"/>
              </a:defRPr>
            </a:lvl1pPr>
            <a:lvl2pPr marL="742950" indent="-285750" eaLnBrk="0" hangingPunct="0">
              <a:defRPr kumimoji="1" sz="1600" b="1">
                <a:solidFill>
                  <a:schemeClr val="tx2"/>
                </a:solidFill>
                <a:latin typeface="Arial" pitchFamily="34" charset="0"/>
                <a:ea typeface="PMingLiU" pitchFamily="18" charset="-120"/>
              </a:defRPr>
            </a:lvl2pPr>
            <a:lvl3pPr marL="1143000" indent="-228600" eaLnBrk="0" hangingPunct="0">
              <a:defRPr kumimoji="1" sz="1600" b="1">
                <a:solidFill>
                  <a:schemeClr val="tx2"/>
                </a:solidFill>
                <a:latin typeface="Arial" pitchFamily="34" charset="0"/>
                <a:ea typeface="PMingLiU" pitchFamily="18" charset="-120"/>
              </a:defRPr>
            </a:lvl3pPr>
            <a:lvl4pPr marL="1600200" indent="-228600" eaLnBrk="0" hangingPunct="0">
              <a:defRPr kumimoji="1" sz="1600" b="1">
                <a:solidFill>
                  <a:schemeClr val="tx2"/>
                </a:solidFill>
                <a:latin typeface="Arial" pitchFamily="34" charset="0"/>
                <a:ea typeface="PMingLiU" pitchFamily="18" charset="-120"/>
              </a:defRPr>
            </a:lvl4pPr>
            <a:lvl5pPr marL="2057400" indent="-228600" eaLnBrk="0" hangingPunct="0">
              <a:defRPr kumimoji="1" sz="1600" b="1">
                <a:solidFill>
                  <a:schemeClr val="tx2"/>
                </a:solidFill>
                <a:latin typeface="Arial" pitchFamily="34" charset="0"/>
                <a:ea typeface="PMingLiU" pitchFamily="18" charset="-120"/>
              </a:defRPr>
            </a:lvl5pPr>
            <a:lvl6pPr marL="25146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6pPr>
            <a:lvl7pPr marL="29718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7pPr>
            <a:lvl8pPr marL="34290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8pPr>
            <a:lvl9pPr marL="3886200" indent="-228600" eaLnBrk="0" fontAlgn="base" hangingPunct="0">
              <a:spcBef>
                <a:spcPct val="0"/>
              </a:spcBef>
              <a:spcAft>
                <a:spcPct val="0"/>
              </a:spcAft>
              <a:defRPr kumimoji="1" sz="1600" b="1">
                <a:solidFill>
                  <a:schemeClr val="tx2"/>
                </a:solidFill>
                <a:latin typeface="Arial" pitchFamily="34" charset="0"/>
                <a:ea typeface="PMingLiU" pitchFamily="18" charset="-12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1" lang="en-US" sz="1800" b="1" i="0" u="none" strike="noStrike" kern="1200" cap="none" spc="0" normalizeH="0" baseline="0" noProof="0" dirty="0">
                <a:ln>
                  <a:noFill/>
                </a:ln>
                <a:solidFill>
                  <a:srgbClr val="FF6600"/>
                </a:solidFill>
                <a:effectLst/>
                <a:uLnTx/>
                <a:uFillTx/>
                <a:latin typeface="Helvetica"/>
                <a:ea typeface="PMingLiU" pitchFamily="18" charset="-120"/>
                <a:cs typeface="+mn-cs"/>
              </a:rPr>
              <a:t>Aehr has been a leader in burn-in test solutions for over 40 years with thousands of systems shipped worldwide</a:t>
            </a:r>
          </a:p>
        </p:txBody>
      </p:sp>
      <p:pic>
        <p:nvPicPr>
          <p:cNvPr id="50" name="Picture 24" descr="C:\Users\bbarraclough.AEHR\Desktop\1315984764.gif">
            <a:extLst>
              <a:ext uri="{FF2B5EF4-FFF2-40B4-BE49-F238E27FC236}">
                <a16:creationId xmlns:a16="http://schemas.microsoft.com/office/drawing/2014/main" id="{F43B6ACE-7A53-0446-B38F-CBFE7E3212D9}"/>
              </a:ext>
            </a:extLst>
          </p:cNvPr>
          <p:cNvPicPr>
            <a:picLocks noChangeAspect="1" noChangeArrowheads="1"/>
          </p:cNvPicPr>
          <p:nvPr/>
        </p:nvPicPr>
        <p:blipFill>
          <a:blip r:embed="rId28" cstate="screen">
            <a:clrChange>
              <a:clrFrom>
                <a:srgbClr val="FBFEFF"/>
              </a:clrFrom>
              <a:clrTo>
                <a:srgbClr val="FBFEFF">
                  <a:alpha val="0"/>
                </a:srgbClr>
              </a:clrTo>
            </a:clrChange>
            <a:extLst>
              <a:ext uri="{28A0092B-C50C-407E-A947-70E740481C1C}">
                <a14:useLocalDpi xmlns:a14="http://schemas.microsoft.com/office/drawing/2010/main"/>
              </a:ext>
            </a:extLst>
          </a:blip>
          <a:srcRect/>
          <a:stretch>
            <a:fillRect/>
          </a:stretch>
        </p:blipFill>
        <p:spPr bwMode="auto">
          <a:xfrm>
            <a:off x="5299850" y="2394615"/>
            <a:ext cx="825029" cy="26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a:extLst>
              <a:ext uri="{FF2B5EF4-FFF2-40B4-BE49-F238E27FC236}">
                <a16:creationId xmlns:a16="http://schemas.microsoft.com/office/drawing/2014/main" id="{8206B611-0A62-BE41-950B-33BFCDB17FBD}"/>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6999955" y="2485687"/>
            <a:ext cx="588464" cy="397550"/>
          </a:xfrm>
          <a:prstGeom prst="rect">
            <a:avLst/>
          </a:prstGeom>
        </p:spPr>
      </p:pic>
      <p:pic>
        <p:nvPicPr>
          <p:cNvPr id="53" name="Picture 10" descr="Skorpios Technologies, Inc. – | Developing Next Generation Optical ...">
            <a:extLst>
              <a:ext uri="{FF2B5EF4-FFF2-40B4-BE49-F238E27FC236}">
                <a16:creationId xmlns:a16="http://schemas.microsoft.com/office/drawing/2014/main" id="{317B1E46-5C7E-1448-A20A-00EEB512CAA7}"/>
              </a:ext>
            </a:extLst>
          </p:cNvPr>
          <p:cNvPicPr>
            <a:picLocks noChangeAspect="1" noChangeArrowheads="1"/>
          </p:cNvPicPr>
          <p:nvPr/>
        </p:nvPicPr>
        <p:blipFill>
          <a:blip r:embed="rId30" cstate="screen">
            <a:extLst>
              <a:ext uri="{28A0092B-C50C-407E-A947-70E740481C1C}">
                <a14:useLocalDpi xmlns:a14="http://schemas.microsoft.com/office/drawing/2010/main" val="0"/>
              </a:ext>
            </a:extLst>
          </a:blip>
          <a:srcRect/>
          <a:stretch>
            <a:fillRect/>
          </a:stretch>
        </p:blipFill>
        <p:spPr bwMode="auto">
          <a:xfrm>
            <a:off x="1094233" y="1615787"/>
            <a:ext cx="827715" cy="30901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2" descr="Download Microchip Technology Logo in SVG Vector or PNG File ...">
            <a:extLst>
              <a:ext uri="{FF2B5EF4-FFF2-40B4-BE49-F238E27FC236}">
                <a16:creationId xmlns:a16="http://schemas.microsoft.com/office/drawing/2014/main" id="{D6E64A14-4CD5-074D-88AD-67AE5E0058C5}"/>
              </a:ext>
            </a:extLst>
          </p:cNvPr>
          <p:cNvPicPr>
            <a:picLocks noChangeAspect="1" noChangeArrowheads="1"/>
          </p:cNvPicPr>
          <p:nvPr/>
        </p:nvPicPr>
        <p:blipFill rotWithShape="1">
          <a:blip r:embed="rId31" cstate="screen">
            <a:extLst>
              <a:ext uri="{28A0092B-C50C-407E-A947-70E740481C1C}">
                <a14:useLocalDpi xmlns:a14="http://schemas.microsoft.com/office/drawing/2010/main" val="0"/>
              </a:ext>
            </a:extLst>
          </a:blip>
          <a:srcRect t="29125" b="26843"/>
          <a:stretch/>
        </p:blipFill>
        <p:spPr bwMode="auto">
          <a:xfrm>
            <a:off x="1986477" y="1864756"/>
            <a:ext cx="1201410" cy="35267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Seagate Technology's Lyve Labs Opens Doors in Tel Aviv to Enable ...">
            <a:extLst>
              <a:ext uri="{FF2B5EF4-FFF2-40B4-BE49-F238E27FC236}">
                <a16:creationId xmlns:a16="http://schemas.microsoft.com/office/drawing/2014/main" id="{85C10A18-3701-C040-830E-2E2D532BDF53}"/>
              </a:ext>
            </a:extLst>
          </p:cNvPr>
          <p:cNvPicPr>
            <a:picLocks noChangeAspect="1" noChangeArrowheads="1"/>
          </p:cNvPicPr>
          <p:nvPr/>
        </p:nvPicPr>
        <p:blipFill>
          <a:blip r:embed="rId3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42518" y="1603926"/>
            <a:ext cx="928350" cy="23627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Reg. No.: 199407932D">
            <a:extLst>
              <a:ext uri="{FF2B5EF4-FFF2-40B4-BE49-F238E27FC236}">
                <a16:creationId xmlns:a16="http://schemas.microsoft.com/office/drawing/2014/main" id="{5C0086B6-BE3B-2C47-904F-4140EDF759F7}"/>
              </a:ext>
            </a:extLst>
          </p:cNvPr>
          <p:cNvPicPr>
            <a:picLocks noChangeAspect="1" noChangeArrowheads="1"/>
          </p:cNvPicPr>
          <p:nvPr/>
        </p:nvPicPr>
        <p:blipFill>
          <a:blip r:embed="rId3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1228" y="2356827"/>
            <a:ext cx="825022" cy="26326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COBO - Our Members">
            <a:extLst>
              <a:ext uri="{FF2B5EF4-FFF2-40B4-BE49-F238E27FC236}">
                <a16:creationId xmlns:a16="http://schemas.microsoft.com/office/drawing/2014/main" id="{C5184664-0D3D-BC47-B735-3E1847DDDB64}"/>
              </a:ext>
            </a:extLst>
          </p:cNvPr>
          <p:cNvPicPr>
            <a:picLocks noChangeAspect="1" noChangeArrowheads="1"/>
          </p:cNvPicPr>
          <p:nvPr/>
        </p:nvPicPr>
        <p:blipFill>
          <a:blip r:embed="rId34" cstate="screen">
            <a:extLst>
              <a:ext uri="{BEBA8EAE-BF5A-486C-A8C5-ECC9F3942E4B}">
                <a14:imgProps xmlns:a14="http://schemas.microsoft.com/office/drawing/2010/main">
                  <a14:imgLayer r:embed="rId35">
                    <a14:imgEffect>
                      <a14:artisticGlowEdges/>
                    </a14:imgEffect>
                  </a14:imgLayer>
                </a14:imgProps>
              </a:ext>
              <a:ext uri="{28A0092B-C50C-407E-A947-70E740481C1C}">
                <a14:useLocalDpi xmlns:a14="http://schemas.microsoft.com/office/drawing/2010/main" val="0"/>
              </a:ext>
            </a:extLst>
          </a:blip>
          <a:srcRect/>
          <a:stretch>
            <a:fillRect/>
          </a:stretch>
        </p:blipFill>
        <p:spPr bwMode="auto">
          <a:xfrm>
            <a:off x="4391604" y="1816755"/>
            <a:ext cx="843955" cy="26432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Micronas - Wikidata">
            <a:extLst>
              <a:ext uri="{FF2B5EF4-FFF2-40B4-BE49-F238E27FC236}">
                <a16:creationId xmlns:a16="http://schemas.microsoft.com/office/drawing/2014/main" id="{68D33316-CCD1-A447-86CE-1907A8BE534B}"/>
              </a:ext>
            </a:extLst>
          </p:cNvPr>
          <p:cNvPicPr>
            <a:picLocks noChangeAspect="1" noChangeArrowheads="1"/>
          </p:cNvPicPr>
          <p:nvPr/>
        </p:nvPicPr>
        <p:blipFill>
          <a:blip r:embed="rId36" cstate="screen">
            <a:extLst>
              <a:ext uri="{BEBA8EAE-BF5A-486C-A8C5-ECC9F3942E4B}">
                <a14:imgProps xmlns:a14="http://schemas.microsoft.com/office/drawing/2010/main">
                  <a14:imgLayer r:embed="rId37">
                    <a14:imgEffect>
                      <a14:artisticGlass/>
                    </a14:imgEffect>
                  </a14:imgLayer>
                </a14:imgProps>
              </a:ext>
              <a:ext uri="{28A0092B-C50C-407E-A947-70E740481C1C}">
                <a14:useLocalDpi xmlns:a14="http://schemas.microsoft.com/office/drawing/2010/main" val="0"/>
              </a:ext>
            </a:extLst>
          </a:blip>
          <a:srcRect/>
          <a:stretch>
            <a:fillRect/>
          </a:stretch>
        </p:blipFill>
        <p:spPr bwMode="auto">
          <a:xfrm>
            <a:off x="3965071" y="2472229"/>
            <a:ext cx="1235634" cy="204866"/>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98E5EC14-8336-1944-BE23-6B5AB44339FA}"/>
              </a:ext>
            </a:extLst>
          </p:cNvPr>
          <p:cNvPicPr>
            <a:picLocks noChangeAspect="1"/>
          </p:cNvPicPr>
          <p:nvPr/>
        </p:nvPicPr>
        <p:blipFill>
          <a:blip r:embed="rId38" cstate="screen">
            <a:extLst>
              <a:ext uri="{28A0092B-C50C-407E-A947-70E740481C1C}">
                <a14:useLocalDpi xmlns:a14="http://schemas.microsoft.com/office/drawing/2010/main"/>
              </a:ext>
            </a:extLst>
          </a:blip>
          <a:stretch>
            <a:fillRect/>
          </a:stretch>
        </p:blipFill>
        <p:spPr>
          <a:xfrm>
            <a:off x="4636908" y="2103789"/>
            <a:ext cx="680834" cy="333103"/>
          </a:xfrm>
          <a:prstGeom prst="rect">
            <a:avLst/>
          </a:prstGeom>
        </p:spPr>
      </p:pic>
      <p:pic>
        <p:nvPicPr>
          <p:cNvPr id="62" name="Picture 61">
            <a:extLst>
              <a:ext uri="{FF2B5EF4-FFF2-40B4-BE49-F238E27FC236}">
                <a16:creationId xmlns:a16="http://schemas.microsoft.com/office/drawing/2014/main" id="{20043242-E7F2-334B-81F8-023DC231DFB4}"/>
              </a:ext>
            </a:extLst>
          </p:cNvPr>
          <p:cNvPicPr>
            <a:picLocks noChangeAspect="1"/>
          </p:cNvPicPr>
          <p:nvPr/>
        </p:nvPicPr>
        <p:blipFill>
          <a:blip r:embed="rId39" cstate="screen">
            <a:extLst>
              <a:ext uri="{28A0092B-C50C-407E-A947-70E740481C1C}">
                <a14:useLocalDpi xmlns:a14="http://schemas.microsoft.com/office/drawing/2010/main"/>
              </a:ext>
            </a:extLst>
          </a:blip>
          <a:stretch>
            <a:fillRect/>
          </a:stretch>
        </p:blipFill>
        <p:spPr>
          <a:xfrm>
            <a:off x="5657781" y="1820915"/>
            <a:ext cx="830749" cy="420041"/>
          </a:xfrm>
          <a:prstGeom prst="rect">
            <a:avLst/>
          </a:prstGeom>
        </p:spPr>
      </p:pic>
      <p:pic>
        <p:nvPicPr>
          <p:cNvPr id="63" name="Picture 20" descr="Apple Supplier AMS, maker of Face ID Sensors, Reports a 10 Fold ...">
            <a:extLst>
              <a:ext uri="{FF2B5EF4-FFF2-40B4-BE49-F238E27FC236}">
                <a16:creationId xmlns:a16="http://schemas.microsoft.com/office/drawing/2014/main" id="{4A615FD8-9C56-CA45-A70A-E3EE6C2C5D40}"/>
              </a:ext>
            </a:extLst>
          </p:cNvPr>
          <p:cNvPicPr>
            <a:picLocks noChangeAspect="1" noChangeArrowheads="1"/>
          </p:cNvPicPr>
          <p:nvPr/>
        </p:nvPicPr>
        <p:blipFill>
          <a:blip r:embed="rId40"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83188" y="3096515"/>
            <a:ext cx="810726" cy="249923"/>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B74C654B-6D8D-394F-8DC6-0AF4EE2C42E7}"/>
              </a:ext>
            </a:extLst>
          </p:cNvPr>
          <p:cNvPicPr>
            <a:picLocks noChangeAspect="1"/>
          </p:cNvPicPr>
          <p:nvPr/>
        </p:nvPicPr>
        <p:blipFill>
          <a:blip r:embed="rId41" cstate="screen">
            <a:extLst>
              <a:ext uri="{28A0092B-C50C-407E-A947-70E740481C1C}">
                <a14:useLocalDpi xmlns:a14="http://schemas.microsoft.com/office/drawing/2010/main"/>
              </a:ext>
            </a:extLst>
          </a:blip>
          <a:stretch>
            <a:fillRect/>
          </a:stretch>
        </p:blipFill>
        <p:spPr>
          <a:xfrm>
            <a:off x="6661757" y="889635"/>
            <a:ext cx="982997" cy="326355"/>
          </a:xfrm>
          <a:prstGeom prst="rect">
            <a:avLst/>
          </a:prstGeom>
        </p:spPr>
      </p:pic>
      <p:pic>
        <p:nvPicPr>
          <p:cNvPr id="65" name="Picture 14" descr="ISE Labs / ASE Group - Posts | Facebook">
            <a:extLst>
              <a:ext uri="{FF2B5EF4-FFF2-40B4-BE49-F238E27FC236}">
                <a16:creationId xmlns:a16="http://schemas.microsoft.com/office/drawing/2014/main" id="{BC41DDDE-9A84-1B49-83BC-849868037919}"/>
              </a:ext>
            </a:extLst>
          </p:cNvPr>
          <p:cNvPicPr>
            <a:picLocks noChangeAspect="1" noChangeArrowheads="1"/>
          </p:cNvPicPr>
          <p:nvPr/>
        </p:nvPicPr>
        <p:blipFill>
          <a:blip r:embed="rId42"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8864" y="2069982"/>
            <a:ext cx="1269508" cy="245952"/>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8" descr="Lumentum Announces Penny Herscher as New Board Chair">
            <a:extLst>
              <a:ext uri="{FF2B5EF4-FFF2-40B4-BE49-F238E27FC236}">
                <a16:creationId xmlns:a16="http://schemas.microsoft.com/office/drawing/2014/main" id="{63D062E2-B33C-4F42-AA99-A0039E7D97F6}"/>
              </a:ext>
            </a:extLst>
          </p:cNvPr>
          <p:cNvPicPr>
            <a:picLocks noChangeAspect="1" noChangeArrowheads="1"/>
          </p:cNvPicPr>
          <p:nvPr/>
        </p:nvPicPr>
        <p:blipFill>
          <a:blip r:embed="rId4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4566" y="2140820"/>
            <a:ext cx="969842" cy="509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496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90EC1E-E31C-45EA-AB0C-DA47E2B8089F}"/>
              </a:ext>
            </a:extLst>
          </p:cNvPr>
          <p:cNvGrpSpPr>
            <a:grpSpLocks noChangeAspect="1"/>
          </p:cNvGrpSpPr>
          <p:nvPr/>
        </p:nvGrpSpPr>
        <p:grpSpPr>
          <a:xfrm>
            <a:off x="1072701" y="2559298"/>
            <a:ext cx="1348042" cy="1024374"/>
            <a:chOff x="437835" y="1735913"/>
            <a:chExt cx="1848611" cy="1404756"/>
          </a:xfrm>
        </p:grpSpPr>
        <p:pic>
          <p:nvPicPr>
            <p:cNvPr id="29" name="Picture 28">
              <a:extLst>
                <a:ext uri="{FF2B5EF4-FFF2-40B4-BE49-F238E27FC236}">
                  <a16:creationId xmlns:a16="http://schemas.microsoft.com/office/drawing/2014/main" id="{3231D72B-C6FB-47F4-9D4A-18AE4F0523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7835" y="1967839"/>
              <a:ext cx="574896" cy="869514"/>
            </a:xfrm>
            <a:prstGeom prst="rect">
              <a:avLst/>
            </a:prstGeom>
          </p:spPr>
        </p:pic>
        <p:pic>
          <p:nvPicPr>
            <p:cNvPr id="30" name="Picture 29">
              <a:extLst>
                <a:ext uri="{FF2B5EF4-FFF2-40B4-BE49-F238E27FC236}">
                  <a16:creationId xmlns:a16="http://schemas.microsoft.com/office/drawing/2014/main" id="{038FE7E8-5FCF-4BBC-83A1-EB7AC0DA55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40" y="1870471"/>
              <a:ext cx="725900" cy="1097903"/>
            </a:xfrm>
            <a:prstGeom prst="rect">
              <a:avLst/>
            </a:prstGeom>
          </p:spPr>
        </p:pic>
        <p:pic>
          <p:nvPicPr>
            <p:cNvPr id="31" name="Picture 30">
              <a:extLst>
                <a:ext uri="{FF2B5EF4-FFF2-40B4-BE49-F238E27FC236}">
                  <a16:creationId xmlns:a16="http://schemas.microsoft.com/office/drawing/2014/main" id="{09FA00BA-E7A0-4D80-B49B-A70ED84A18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7663" y="1735913"/>
              <a:ext cx="928783" cy="1404756"/>
            </a:xfrm>
            <a:prstGeom prst="rect">
              <a:avLst/>
            </a:prstGeom>
          </p:spPr>
        </p:pic>
      </p:grpSp>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p:txBody>
          <a:bodyPr/>
          <a:lstStyle/>
          <a:p>
            <a:r>
              <a:rPr lang="en-US" dirty="0"/>
              <a:t>WLBI vs. PPBI Test Flow Example</a:t>
            </a:r>
          </a:p>
        </p:txBody>
      </p:sp>
      <p:sp>
        <p:nvSpPr>
          <p:cNvPr id="12" name="TextBox 11">
            <a:extLst>
              <a:ext uri="{FF2B5EF4-FFF2-40B4-BE49-F238E27FC236}">
                <a16:creationId xmlns:a16="http://schemas.microsoft.com/office/drawing/2014/main" id="{203A8460-8D6E-4982-AB0D-97E03F331627}"/>
              </a:ext>
            </a:extLst>
          </p:cNvPr>
          <p:cNvSpPr txBox="1"/>
          <p:nvPr/>
        </p:nvSpPr>
        <p:spPr>
          <a:xfrm>
            <a:off x="735140" y="799249"/>
            <a:ext cx="8007057" cy="307777"/>
          </a:xfrm>
          <a:prstGeom prst="rect">
            <a:avLst/>
          </a:prstGeom>
          <a:solidFill>
            <a:schemeClr val="bg1">
              <a:lumMod val="95000"/>
            </a:schemeClr>
          </a:solidFill>
          <a:ln>
            <a:solidFill>
              <a:schemeClr val="accent1"/>
            </a:solidFill>
          </a:ln>
        </p:spPr>
        <p:txBody>
          <a:bodyPr wrap="square" rtlCol="0" anchor="ctr">
            <a:spAutoFit/>
          </a:bodyPr>
          <a:lstStyle/>
          <a:p>
            <a:pPr algn="ctr"/>
            <a:r>
              <a:rPr lang="en-US" sz="1400" dirty="0">
                <a:latin typeface="+mn-lt"/>
              </a:rPr>
              <a:t>Packaged Part Burn-In Test Flow</a:t>
            </a:r>
          </a:p>
        </p:txBody>
      </p:sp>
      <p:sp>
        <p:nvSpPr>
          <p:cNvPr id="13" name="TextBox 12">
            <a:extLst>
              <a:ext uri="{FF2B5EF4-FFF2-40B4-BE49-F238E27FC236}">
                <a16:creationId xmlns:a16="http://schemas.microsoft.com/office/drawing/2014/main" id="{88160A92-D9E5-4F71-9BB2-073BAA56F385}"/>
              </a:ext>
            </a:extLst>
          </p:cNvPr>
          <p:cNvSpPr txBox="1"/>
          <p:nvPr/>
        </p:nvSpPr>
        <p:spPr>
          <a:xfrm>
            <a:off x="735140" y="4220660"/>
            <a:ext cx="8007058" cy="307777"/>
          </a:xfrm>
          <a:prstGeom prst="rect">
            <a:avLst/>
          </a:prstGeom>
          <a:solidFill>
            <a:schemeClr val="bg1">
              <a:lumMod val="95000"/>
            </a:schemeClr>
          </a:solidFill>
          <a:ln>
            <a:solidFill>
              <a:schemeClr val="accent1"/>
            </a:solidFill>
          </a:ln>
        </p:spPr>
        <p:txBody>
          <a:bodyPr wrap="square" rtlCol="0" anchor="ctr">
            <a:spAutoFit/>
          </a:bodyPr>
          <a:lstStyle/>
          <a:p>
            <a:pPr algn="ctr"/>
            <a:r>
              <a:rPr lang="en-US" sz="1400" dirty="0">
                <a:latin typeface="+mn-lt"/>
              </a:rPr>
              <a:t>Wafer Level Burn-In Test Flow</a:t>
            </a:r>
          </a:p>
        </p:txBody>
      </p:sp>
      <p:sp>
        <p:nvSpPr>
          <p:cNvPr id="15" name="TextBox 14">
            <a:extLst>
              <a:ext uri="{FF2B5EF4-FFF2-40B4-BE49-F238E27FC236}">
                <a16:creationId xmlns:a16="http://schemas.microsoft.com/office/drawing/2014/main" id="{782F1ACB-DDD3-472E-8A77-2848B3FABA9C}"/>
              </a:ext>
            </a:extLst>
          </p:cNvPr>
          <p:cNvSpPr txBox="1"/>
          <p:nvPr/>
        </p:nvSpPr>
        <p:spPr>
          <a:xfrm>
            <a:off x="1245521" y="3574288"/>
            <a:ext cx="1343638" cy="253916"/>
          </a:xfrm>
          <a:prstGeom prst="rect">
            <a:avLst/>
          </a:prstGeom>
          <a:noFill/>
        </p:spPr>
        <p:txBody>
          <a:bodyPr wrap="none" rtlCol="0">
            <a:spAutoFit/>
          </a:bodyPr>
          <a:lstStyle/>
          <a:p>
            <a:r>
              <a:rPr lang="en-US" sz="1050" dirty="0">
                <a:latin typeface="+mn-lt"/>
              </a:rPr>
              <a:t>Aehr Test FOX-XP</a:t>
            </a:r>
          </a:p>
        </p:txBody>
      </p:sp>
      <p:graphicFrame>
        <p:nvGraphicFramePr>
          <p:cNvPr id="3" name="Table 3">
            <a:extLst>
              <a:ext uri="{FF2B5EF4-FFF2-40B4-BE49-F238E27FC236}">
                <a16:creationId xmlns:a16="http://schemas.microsoft.com/office/drawing/2014/main" id="{650FB0C0-C782-4563-8C86-12EA059A3AF4}"/>
              </a:ext>
            </a:extLst>
          </p:cNvPr>
          <p:cNvGraphicFramePr>
            <a:graphicFrameLocks noGrp="1"/>
          </p:cNvGraphicFramePr>
          <p:nvPr/>
        </p:nvGraphicFramePr>
        <p:xfrm>
          <a:off x="735141" y="2140013"/>
          <a:ext cx="8007057" cy="304800"/>
        </p:xfrm>
        <a:graphic>
          <a:graphicData uri="http://schemas.openxmlformats.org/drawingml/2006/table">
            <a:tbl>
              <a:tblPr firstRow="1" bandRow="1">
                <a:tableStyleId>{5C22544A-7EE6-4342-B048-85BDC9FD1C3A}</a:tableStyleId>
              </a:tblPr>
              <a:tblGrid>
                <a:gridCol w="1203643">
                  <a:extLst>
                    <a:ext uri="{9D8B030D-6E8A-4147-A177-3AD203B41FA5}">
                      <a16:colId xmlns:a16="http://schemas.microsoft.com/office/drawing/2014/main" val="1752048481"/>
                    </a:ext>
                  </a:extLst>
                </a:gridCol>
                <a:gridCol w="1203643">
                  <a:extLst>
                    <a:ext uri="{9D8B030D-6E8A-4147-A177-3AD203B41FA5}">
                      <a16:colId xmlns:a16="http://schemas.microsoft.com/office/drawing/2014/main" val="923914452"/>
                    </a:ext>
                  </a:extLst>
                </a:gridCol>
                <a:gridCol w="1272731">
                  <a:extLst>
                    <a:ext uri="{9D8B030D-6E8A-4147-A177-3AD203B41FA5}">
                      <a16:colId xmlns:a16="http://schemas.microsoft.com/office/drawing/2014/main" val="1003237849"/>
                    </a:ext>
                  </a:extLst>
                </a:gridCol>
                <a:gridCol w="1259205">
                  <a:extLst>
                    <a:ext uri="{9D8B030D-6E8A-4147-A177-3AD203B41FA5}">
                      <a16:colId xmlns:a16="http://schemas.microsoft.com/office/drawing/2014/main" val="1750321424"/>
                    </a:ext>
                  </a:extLst>
                </a:gridCol>
                <a:gridCol w="1861693">
                  <a:extLst>
                    <a:ext uri="{9D8B030D-6E8A-4147-A177-3AD203B41FA5}">
                      <a16:colId xmlns:a16="http://schemas.microsoft.com/office/drawing/2014/main" val="827458926"/>
                    </a:ext>
                  </a:extLst>
                </a:gridCol>
                <a:gridCol w="1206142">
                  <a:extLst>
                    <a:ext uri="{9D8B030D-6E8A-4147-A177-3AD203B41FA5}">
                      <a16:colId xmlns:a16="http://schemas.microsoft.com/office/drawing/2014/main" val="88788875"/>
                    </a:ext>
                  </a:extLst>
                </a:gridCol>
              </a:tblGrid>
              <a:tr h="274320">
                <a:tc>
                  <a:txBody>
                    <a:bodyPr/>
                    <a:lstStyle/>
                    <a:p>
                      <a:pPr algn="ctr"/>
                      <a:r>
                        <a:rPr lang="en-US" sz="1400" dirty="0">
                          <a:solidFill>
                            <a:schemeClr val="tx1"/>
                          </a:solidFill>
                          <a:latin typeface="+mn-lt"/>
                          <a:ea typeface="PMingLiU" pitchFamily="18" charset="-120"/>
                          <a:cs typeface="Arial" panose="020B0604020202020204" pitchFamily="34" charset="0"/>
                        </a:rPr>
                        <a:t>Die Test 1</a:t>
                      </a:r>
                      <a:endParaRPr lang="en-US" sz="1200" dirty="0">
                        <a:solidFill>
                          <a:schemeClr val="tx1"/>
                        </a:solidFill>
                        <a:latin typeface="+mn-lt"/>
                        <a:cs typeface="Arial" panose="020B0604020202020204" pitchFamily="34" charset="0"/>
                      </a:endParaRPr>
                    </a:p>
                  </a:txBody>
                  <a:tcPr marL="100584" marR="1005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solidFill>
                            <a:schemeClr val="tx1"/>
                          </a:solidFill>
                          <a:latin typeface="+mn-lt"/>
                          <a:ea typeface="PMingLiU" pitchFamily="18" charset="-120"/>
                          <a:cs typeface="Arial" panose="020B0604020202020204" pitchFamily="34" charset="0"/>
                        </a:rPr>
                        <a:t>Die Test 2</a:t>
                      </a:r>
                      <a:endParaRPr lang="en-US" sz="1200" dirty="0">
                        <a:solidFill>
                          <a:schemeClr val="tx1"/>
                        </a:solidFill>
                        <a:latin typeface="+mn-lt"/>
                        <a:cs typeface="Arial" panose="020B0604020202020204" pitchFamily="34" charset="0"/>
                      </a:endParaRPr>
                    </a:p>
                  </a:txBody>
                  <a:tcPr marL="100584" marR="1005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solidFill>
                            <a:schemeClr val="tx1"/>
                          </a:solidFill>
                          <a:latin typeface="+mn-lt"/>
                          <a:ea typeface="PMingLiU" pitchFamily="18" charset="-120"/>
                          <a:cs typeface="Arial" panose="020B0604020202020204" pitchFamily="34" charset="0"/>
                        </a:rPr>
                        <a:t>Packaging</a:t>
                      </a:r>
                      <a:endParaRPr lang="en-US" sz="1200" dirty="0">
                        <a:solidFill>
                          <a:schemeClr val="tx1"/>
                        </a:solidFill>
                        <a:latin typeface="+mn-lt"/>
                        <a:cs typeface="Arial" panose="020B0604020202020204" pitchFamily="34" charset="0"/>
                      </a:endParaRPr>
                    </a:p>
                  </a:txBody>
                  <a:tcPr marL="100584" marR="1005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solidFill>
                            <a:schemeClr val="tx1"/>
                          </a:solidFill>
                          <a:latin typeface="+mn-lt"/>
                          <a:ea typeface="PMingLiU" pitchFamily="18" charset="-120"/>
                          <a:cs typeface="Arial" panose="020B0604020202020204" pitchFamily="34" charset="0"/>
                        </a:rPr>
                        <a:t>Pkg Test 1</a:t>
                      </a:r>
                      <a:endParaRPr lang="en-US" sz="1200" dirty="0">
                        <a:solidFill>
                          <a:schemeClr val="tx1"/>
                        </a:solidFill>
                        <a:latin typeface="+mn-lt"/>
                        <a:cs typeface="Arial" panose="020B0604020202020204" pitchFamily="34" charset="0"/>
                      </a:endParaRPr>
                    </a:p>
                  </a:txBody>
                  <a:tcPr marL="100584" marR="1005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BFD"/>
                    </a:solidFill>
                  </a:tcPr>
                </a:tc>
                <a:tc>
                  <a:txBody>
                    <a:bodyPr/>
                    <a:lstStyle/>
                    <a:p>
                      <a:pPr algn="ctr"/>
                      <a:r>
                        <a:rPr lang="en-US" sz="1400" dirty="0">
                          <a:solidFill>
                            <a:schemeClr val="tx1"/>
                          </a:solidFill>
                          <a:latin typeface="+mn-lt"/>
                          <a:ea typeface="PMingLiU" pitchFamily="18" charset="-120"/>
                          <a:cs typeface="Arial" panose="020B0604020202020204" pitchFamily="34" charset="0"/>
                        </a:rPr>
                        <a:t>PPBI</a:t>
                      </a:r>
                      <a:endParaRPr lang="en-US" sz="1200" dirty="0">
                        <a:solidFill>
                          <a:schemeClr val="tx1"/>
                        </a:solidFill>
                        <a:latin typeface="+mn-lt"/>
                        <a:cs typeface="Arial" panose="020B0604020202020204" pitchFamily="34" charset="0"/>
                      </a:endParaRPr>
                    </a:p>
                  </a:txBody>
                  <a:tcPr marL="100584" marR="1005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400" dirty="0">
                          <a:solidFill>
                            <a:schemeClr val="tx1"/>
                          </a:solidFill>
                          <a:latin typeface="+mn-lt"/>
                          <a:ea typeface="PMingLiU" pitchFamily="18" charset="-120"/>
                          <a:cs typeface="Arial" panose="020B0604020202020204" pitchFamily="34" charset="0"/>
                        </a:rPr>
                        <a:t>Pkg Test 2</a:t>
                      </a:r>
                      <a:endParaRPr lang="en-US" sz="1200" dirty="0">
                        <a:solidFill>
                          <a:schemeClr val="tx1"/>
                        </a:solidFill>
                        <a:latin typeface="+mn-lt"/>
                        <a:cs typeface="Arial" panose="020B0604020202020204" pitchFamily="34" charset="0"/>
                      </a:endParaRPr>
                    </a:p>
                  </a:txBody>
                  <a:tcPr marL="100584" marR="100584">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BFD"/>
                    </a:solidFill>
                  </a:tcPr>
                </a:tc>
                <a:extLst>
                  <a:ext uri="{0D108BD9-81ED-4DB2-BD59-A6C34878D82A}">
                    <a16:rowId xmlns:a16="http://schemas.microsoft.com/office/drawing/2014/main" val="2836026885"/>
                  </a:ext>
                </a:extLst>
              </a:tr>
            </a:tbl>
          </a:graphicData>
        </a:graphic>
      </p:graphicFrame>
      <p:graphicFrame>
        <p:nvGraphicFramePr>
          <p:cNvPr id="5" name="Table 34">
            <a:extLst>
              <a:ext uri="{FF2B5EF4-FFF2-40B4-BE49-F238E27FC236}">
                <a16:creationId xmlns:a16="http://schemas.microsoft.com/office/drawing/2014/main" id="{54E5EC7F-0A81-446E-AE6B-1FFB161C3722}"/>
              </a:ext>
            </a:extLst>
          </p:cNvPr>
          <p:cNvGraphicFramePr>
            <a:graphicFrameLocks noGrp="1"/>
          </p:cNvGraphicFramePr>
          <p:nvPr/>
        </p:nvGraphicFramePr>
        <p:xfrm>
          <a:off x="735140" y="3846909"/>
          <a:ext cx="8007058" cy="304800"/>
        </p:xfrm>
        <a:graphic>
          <a:graphicData uri="http://schemas.openxmlformats.org/drawingml/2006/table">
            <a:tbl>
              <a:tblPr firstRow="1" bandRow="1">
                <a:tableStyleId>{5C22544A-7EE6-4342-B048-85BDC9FD1C3A}</a:tableStyleId>
              </a:tblPr>
              <a:tblGrid>
                <a:gridCol w="2202430">
                  <a:extLst>
                    <a:ext uri="{9D8B030D-6E8A-4147-A177-3AD203B41FA5}">
                      <a16:colId xmlns:a16="http://schemas.microsoft.com/office/drawing/2014/main" val="1755835871"/>
                    </a:ext>
                  </a:extLst>
                </a:gridCol>
                <a:gridCol w="1523207">
                  <a:extLst>
                    <a:ext uri="{9D8B030D-6E8A-4147-A177-3AD203B41FA5}">
                      <a16:colId xmlns:a16="http://schemas.microsoft.com/office/drawing/2014/main" val="966282668"/>
                    </a:ext>
                  </a:extLst>
                </a:gridCol>
                <a:gridCol w="1260353">
                  <a:extLst>
                    <a:ext uri="{9D8B030D-6E8A-4147-A177-3AD203B41FA5}">
                      <a16:colId xmlns:a16="http://schemas.microsoft.com/office/drawing/2014/main" val="612347110"/>
                    </a:ext>
                  </a:extLst>
                </a:gridCol>
                <a:gridCol w="1449069">
                  <a:extLst>
                    <a:ext uri="{9D8B030D-6E8A-4147-A177-3AD203B41FA5}">
                      <a16:colId xmlns:a16="http://schemas.microsoft.com/office/drawing/2014/main" val="3253505397"/>
                    </a:ext>
                  </a:extLst>
                </a:gridCol>
                <a:gridCol w="1571999">
                  <a:extLst>
                    <a:ext uri="{9D8B030D-6E8A-4147-A177-3AD203B41FA5}">
                      <a16:colId xmlns:a16="http://schemas.microsoft.com/office/drawing/2014/main" val="2592683745"/>
                    </a:ext>
                  </a:extLst>
                </a:gridCol>
              </a:tblGrid>
              <a:tr h="274320">
                <a:tc>
                  <a:txBody>
                    <a:bodyPr/>
                    <a:lstStyle/>
                    <a:p>
                      <a:pPr algn="ctr"/>
                      <a:r>
                        <a:rPr lang="en-US" sz="1400" dirty="0">
                          <a:solidFill>
                            <a:schemeClr val="tx1"/>
                          </a:solidFill>
                          <a:latin typeface="+mn-lt"/>
                          <a:ea typeface="PMingLiU" pitchFamily="18" charset="-120"/>
                          <a:cs typeface="Arial" panose="020B0604020202020204" pitchFamily="34" charset="0"/>
                        </a:rPr>
                        <a:t>Die Test 1 with Burn-In </a:t>
                      </a:r>
                      <a:endParaRPr lang="en-US" sz="1200" dirty="0">
                        <a:solidFill>
                          <a:schemeClr val="tx1"/>
                        </a:solidFill>
                        <a:latin typeface="+mn-lt"/>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1400" dirty="0">
                          <a:solidFill>
                            <a:schemeClr val="tx1"/>
                          </a:solidFill>
                          <a:latin typeface="+mn-lt"/>
                          <a:ea typeface="PMingLiU" pitchFamily="18" charset="-120"/>
                          <a:cs typeface="Arial" panose="020B0604020202020204" pitchFamily="34" charset="0"/>
                        </a:rPr>
                        <a:t>Die Test 2</a:t>
                      </a:r>
                      <a:endParaRPr lang="en-US" sz="1200" dirty="0">
                        <a:solidFill>
                          <a:schemeClr val="tx1"/>
                        </a:solidFill>
                        <a:latin typeface="+mn-lt"/>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400" dirty="0">
                          <a:solidFill>
                            <a:schemeClr val="tx1"/>
                          </a:solidFill>
                          <a:latin typeface="+mn-lt"/>
                          <a:ea typeface="PMingLiU" pitchFamily="18" charset="-120"/>
                          <a:cs typeface="Arial" panose="020B0604020202020204" pitchFamily="34" charset="0"/>
                        </a:rPr>
                        <a:t>Packaging</a:t>
                      </a:r>
                      <a:endParaRPr lang="en-US" sz="1200" dirty="0">
                        <a:solidFill>
                          <a:schemeClr val="tx1"/>
                        </a:solidFill>
                        <a:latin typeface="+mn-lt"/>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400" dirty="0">
                          <a:solidFill>
                            <a:schemeClr val="tx1"/>
                          </a:solidFill>
                          <a:latin typeface="+mn-lt"/>
                          <a:ea typeface="PMingLiU" pitchFamily="18" charset="-120"/>
                          <a:cs typeface="Arial" panose="020B0604020202020204" pitchFamily="34" charset="0"/>
                        </a:rPr>
                        <a:t>Pkg Test 1</a:t>
                      </a:r>
                      <a:endParaRPr lang="en-US" sz="1200" dirty="0">
                        <a:solidFill>
                          <a:schemeClr val="tx1"/>
                        </a:solidFill>
                        <a:latin typeface="+mn-lt"/>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BFD"/>
                    </a:solidFill>
                  </a:tcPr>
                </a:tc>
                <a:tc>
                  <a:txBody>
                    <a:bodyPr/>
                    <a:lstStyle/>
                    <a:p>
                      <a:pPr algn="ctr"/>
                      <a:r>
                        <a:rPr lang="en-US" sz="1400" dirty="0">
                          <a:solidFill>
                            <a:schemeClr val="tx1"/>
                          </a:solidFill>
                          <a:latin typeface="+mn-lt"/>
                          <a:ea typeface="PMingLiU" pitchFamily="18" charset="-120"/>
                          <a:cs typeface="Arial" panose="020B0604020202020204" pitchFamily="34" charset="0"/>
                        </a:rPr>
                        <a:t>Pkg Test 2</a:t>
                      </a:r>
                      <a:endParaRPr lang="en-US" sz="1200" dirty="0">
                        <a:solidFill>
                          <a:schemeClr val="tx1"/>
                        </a:solidFill>
                        <a:latin typeface="+mn-lt"/>
                        <a:cs typeface="Arial" panose="020B0604020202020204" pitchFamily="34" charset="0"/>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7EBFD"/>
                    </a:solidFill>
                  </a:tcPr>
                </a:tc>
                <a:extLst>
                  <a:ext uri="{0D108BD9-81ED-4DB2-BD59-A6C34878D82A}">
                    <a16:rowId xmlns:a16="http://schemas.microsoft.com/office/drawing/2014/main" val="2244271379"/>
                  </a:ext>
                </a:extLst>
              </a:tr>
            </a:tbl>
          </a:graphicData>
        </a:graphic>
      </p:graphicFrame>
      <p:cxnSp>
        <p:nvCxnSpPr>
          <p:cNvPr id="45" name="Straight Arrow Connector 44">
            <a:extLst>
              <a:ext uri="{FF2B5EF4-FFF2-40B4-BE49-F238E27FC236}">
                <a16:creationId xmlns:a16="http://schemas.microsoft.com/office/drawing/2014/main" id="{9408A739-F437-4CD1-A4A3-C81EFD265538}"/>
              </a:ext>
            </a:extLst>
          </p:cNvPr>
          <p:cNvCxnSpPr/>
          <p:nvPr/>
        </p:nvCxnSpPr>
        <p:spPr bwMode="auto">
          <a:xfrm flipH="1">
            <a:off x="2528047" y="2489684"/>
            <a:ext cx="3897650" cy="319626"/>
          </a:xfrm>
          <a:prstGeom prst="straightConnector1">
            <a:avLst/>
          </a:prstGeom>
          <a:noFill/>
          <a:ln w="28575" cap="flat" cmpd="sng" algn="ctr">
            <a:solidFill>
              <a:schemeClr val="accent1"/>
            </a:solidFill>
            <a:prstDash val="lgDash"/>
            <a:round/>
            <a:headEnd type="none" w="lg"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2" name="Picture 41">
            <a:extLst>
              <a:ext uri="{FF2B5EF4-FFF2-40B4-BE49-F238E27FC236}">
                <a16:creationId xmlns:a16="http://schemas.microsoft.com/office/drawing/2014/main" id="{2190DF66-4C8E-2240-A0A6-17D640D0CC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9586" y="2894154"/>
            <a:ext cx="751634" cy="821459"/>
          </a:xfrm>
          <a:prstGeom prst="rect">
            <a:avLst/>
          </a:prstGeom>
        </p:spPr>
      </p:pic>
      <p:pic>
        <p:nvPicPr>
          <p:cNvPr id="43" name="Picture 42">
            <a:extLst>
              <a:ext uri="{FF2B5EF4-FFF2-40B4-BE49-F238E27FC236}">
                <a16:creationId xmlns:a16="http://schemas.microsoft.com/office/drawing/2014/main" id="{F3F2F5D6-1A67-4F4C-B59A-627889309E4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57140" y="2929328"/>
            <a:ext cx="813769" cy="724215"/>
          </a:xfrm>
          <a:prstGeom prst="rect">
            <a:avLst/>
          </a:prstGeom>
        </p:spPr>
      </p:pic>
      <p:pic>
        <p:nvPicPr>
          <p:cNvPr id="44" name="Picture 43">
            <a:extLst>
              <a:ext uri="{FF2B5EF4-FFF2-40B4-BE49-F238E27FC236}">
                <a16:creationId xmlns:a16="http://schemas.microsoft.com/office/drawing/2014/main" id="{CCA2BF19-E9C7-234F-977F-FE4F7A794A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55694" y="2922604"/>
            <a:ext cx="813769" cy="724215"/>
          </a:xfrm>
          <a:prstGeom prst="rect">
            <a:avLst/>
          </a:prstGeom>
        </p:spPr>
      </p:pic>
      <p:pic>
        <p:nvPicPr>
          <p:cNvPr id="22" name="Picture 21">
            <a:extLst>
              <a:ext uri="{FF2B5EF4-FFF2-40B4-BE49-F238E27FC236}">
                <a16:creationId xmlns:a16="http://schemas.microsoft.com/office/drawing/2014/main" id="{F3CFD742-A62D-4051-9CC7-1C0A5A3443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2888" y="1297399"/>
            <a:ext cx="739790" cy="658377"/>
          </a:xfrm>
          <a:prstGeom prst="rect">
            <a:avLst/>
          </a:prstGeom>
        </p:spPr>
      </p:pic>
      <p:pic>
        <p:nvPicPr>
          <p:cNvPr id="24" name="Picture 23">
            <a:extLst>
              <a:ext uri="{FF2B5EF4-FFF2-40B4-BE49-F238E27FC236}">
                <a16:creationId xmlns:a16="http://schemas.microsoft.com/office/drawing/2014/main" id="{B296C8C6-0110-4D8F-A28A-60895E9D00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44568" y="1297399"/>
            <a:ext cx="739790" cy="658377"/>
          </a:xfrm>
          <a:prstGeom prst="rect">
            <a:avLst/>
          </a:prstGeom>
        </p:spPr>
      </p:pic>
      <p:pic>
        <p:nvPicPr>
          <p:cNvPr id="25" name="Picture 24">
            <a:extLst>
              <a:ext uri="{FF2B5EF4-FFF2-40B4-BE49-F238E27FC236}">
                <a16:creationId xmlns:a16="http://schemas.microsoft.com/office/drawing/2014/main" id="{B9DA1E2D-822A-4F1B-8FCD-63B2EE3D392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35936" y="1297399"/>
            <a:ext cx="849211" cy="658377"/>
          </a:xfrm>
          <a:prstGeom prst="rect">
            <a:avLst/>
          </a:prstGeom>
        </p:spPr>
      </p:pic>
      <p:pic>
        <p:nvPicPr>
          <p:cNvPr id="26" name="Picture 25">
            <a:extLst>
              <a:ext uri="{FF2B5EF4-FFF2-40B4-BE49-F238E27FC236}">
                <a16:creationId xmlns:a16="http://schemas.microsoft.com/office/drawing/2014/main" id="{E1F11FFA-B9FD-41B3-8D88-A91CE007B7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06483" y="1297399"/>
            <a:ext cx="849211" cy="658377"/>
          </a:xfrm>
          <a:prstGeom prst="rect">
            <a:avLst/>
          </a:prstGeom>
        </p:spPr>
      </p:pic>
      <p:pic>
        <p:nvPicPr>
          <p:cNvPr id="27" name="Picture 26">
            <a:extLst>
              <a:ext uri="{FF2B5EF4-FFF2-40B4-BE49-F238E27FC236}">
                <a16:creationId xmlns:a16="http://schemas.microsoft.com/office/drawing/2014/main" id="{00DBE5A9-1668-4D22-B8E7-5C7AF9959D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9537" y="1215858"/>
            <a:ext cx="751634" cy="821459"/>
          </a:xfrm>
          <a:prstGeom prst="rect">
            <a:avLst/>
          </a:prstGeom>
        </p:spPr>
      </p:pic>
      <p:pic>
        <p:nvPicPr>
          <p:cNvPr id="28" name="Picture 27">
            <a:extLst>
              <a:ext uri="{FF2B5EF4-FFF2-40B4-BE49-F238E27FC236}">
                <a16:creationId xmlns:a16="http://schemas.microsoft.com/office/drawing/2014/main" id="{0D106A80-7FB4-489C-9302-0BD3B2E3AF8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213342" y="1215858"/>
            <a:ext cx="751634" cy="821459"/>
          </a:xfrm>
          <a:prstGeom prst="rect">
            <a:avLst/>
          </a:prstGeom>
        </p:spPr>
      </p:pic>
      <p:grpSp>
        <p:nvGrpSpPr>
          <p:cNvPr id="32" name="Group 31">
            <a:extLst>
              <a:ext uri="{FF2B5EF4-FFF2-40B4-BE49-F238E27FC236}">
                <a16:creationId xmlns:a16="http://schemas.microsoft.com/office/drawing/2014/main" id="{787820CF-8919-2644-A682-ED3446442609}"/>
              </a:ext>
            </a:extLst>
          </p:cNvPr>
          <p:cNvGrpSpPr/>
          <p:nvPr/>
        </p:nvGrpSpPr>
        <p:grpSpPr>
          <a:xfrm>
            <a:off x="3441779" y="1308680"/>
            <a:ext cx="557320" cy="635815"/>
            <a:chOff x="3441779" y="1308680"/>
            <a:chExt cx="557320" cy="635815"/>
          </a:xfrm>
        </p:grpSpPr>
        <p:pic>
          <p:nvPicPr>
            <p:cNvPr id="33" name="Picture 32">
              <a:extLst>
                <a:ext uri="{FF2B5EF4-FFF2-40B4-BE49-F238E27FC236}">
                  <a16:creationId xmlns:a16="http://schemas.microsoft.com/office/drawing/2014/main" id="{D14A78C0-2985-0F4B-8BD2-3C072BAF565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41779" y="1308680"/>
              <a:ext cx="557320" cy="635815"/>
            </a:xfrm>
            <a:prstGeom prst="rect">
              <a:avLst/>
            </a:prstGeom>
          </p:spPr>
        </p:pic>
        <p:pic>
          <p:nvPicPr>
            <p:cNvPr id="34" name="Picture 33">
              <a:extLst>
                <a:ext uri="{FF2B5EF4-FFF2-40B4-BE49-F238E27FC236}">
                  <a16:creationId xmlns:a16="http://schemas.microsoft.com/office/drawing/2014/main" id="{4B5DD2B0-E31A-5F47-855F-50794C98303B}"/>
                </a:ext>
              </a:extLst>
            </p:cNvPr>
            <p:cNvPicPr>
              <a:picLocks noChangeAspect="1"/>
            </p:cNvPicPr>
            <p:nvPr/>
          </p:nvPicPr>
          <p:blipFill>
            <a:blip r:embed="rId10"/>
            <a:stretch>
              <a:fillRect/>
            </a:stretch>
          </p:blipFill>
          <p:spPr>
            <a:xfrm rot="20142075">
              <a:off x="3491884" y="1420155"/>
              <a:ext cx="331481" cy="169135"/>
            </a:xfrm>
            <a:prstGeom prst="rect">
              <a:avLst/>
            </a:prstGeom>
          </p:spPr>
        </p:pic>
      </p:grpSp>
      <p:grpSp>
        <p:nvGrpSpPr>
          <p:cNvPr id="36" name="Group 35">
            <a:extLst>
              <a:ext uri="{FF2B5EF4-FFF2-40B4-BE49-F238E27FC236}">
                <a16:creationId xmlns:a16="http://schemas.microsoft.com/office/drawing/2014/main" id="{8ECDFB88-8464-344D-8DCF-592EB2CAFB26}"/>
              </a:ext>
            </a:extLst>
          </p:cNvPr>
          <p:cNvGrpSpPr/>
          <p:nvPr/>
        </p:nvGrpSpPr>
        <p:grpSpPr>
          <a:xfrm>
            <a:off x="4738668" y="3002676"/>
            <a:ext cx="557320" cy="635815"/>
            <a:chOff x="3441779" y="1308680"/>
            <a:chExt cx="557320" cy="635815"/>
          </a:xfrm>
        </p:grpSpPr>
        <p:pic>
          <p:nvPicPr>
            <p:cNvPr id="37" name="Picture 36">
              <a:extLst>
                <a:ext uri="{FF2B5EF4-FFF2-40B4-BE49-F238E27FC236}">
                  <a16:creationId xmlns:a16="http://schemas.microsoft.com/office/drawing/2014/main" id="{97B189AC-2D53-9C4F-B6C1-C64E8D1461B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41779" y="1308680"/>
              <a:ext cx="557320" cy="635815"/>
            </a:xfrm>
            <a:prstGeom prst="rect">
              <a:avLst/>
            </a:prstGeom>
          </p:spPr>
        </p:pic>
        <p:pic>
          <p:nvPicPr>
            <p:cNvPr id="38" name="Picture 37">
              <a:extLst>
                <a:ext uri="{FF2B5EF4-FFF2-40B4-BE49-F238E27FC236}">
                  <a16:creationId xmlns:a16="http://schemas.microsoft.com/office/drawing/2014/main" id="{2BEC33DF-6871-2E4E-AFA7-A25BC649125A}"/>
                </a:ext>
              </a:extLst>
            </p:cNvPr>
            <p:cNvPicPr>
              <a:picLocks noChangeAspect="1"/>
            </p:cNvPicPr>
            <p:nvPr/>
          </p:nvPicPr>
          <p:blipFill>
            <a:blip r:embed="rId10"/>
            <a:stretch>
              <a:fillRect/>
            </a:stretch>
          </p:blipFill>
          <p:spPr>
            <a:xfrm rot="20142075">
              <a:off x="3491884" y="1420155"/>
              <a:ext cx="331481" cy="169135"/>
            </a:xfrm>
            <a:prstGeom prst="rect">
              <a:avLst/>
            </a:prstGeom>
          </p:spPr>
        </p:pic>
      </p:grpSp>
    </p:spTree>
    <p:extLst>
      <p:ext uri="{BB962C8B-B14F-4D97-AF65-F5344CB8AC3E}">
        <p14:creationId xmlns:p14="http://schemas.microsoft.com/office/powerpoint/2010/main" val="1859949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p:txBody>
          <a:bodyPr/>
          <a:lstStyle/>
          <a:p>
            <a:r>
              <a:rPr lang="en-US" dirty="0">
                <a:solidFill>
                  <a:schemeClr val="tx1"/>
                </a:solidFill>
              </a:rPr>
              <a:t>Wafer Level Enabling Technology</a:t>
            </a:r>
          </a:p>
        </p:txBody>
      </p:sp>
      <p:sp>
        <p:nvSpPr>
          <p:cNvPr id="3" name="Content Placeholder 2">
            <a:extLst>
              <a:ext uri="{FF2B5EF4-FFF2-40B4-BE49-F238E27FC236}">
                <a16:creationId xmlns:a16="http://schemas.microsoft.com/office/drawing/2014/main" id="{14AADA25-E541-4623-8B3F-3FA1FB398B7B}"/>
              </a:ext>
            </a:extLst>
          </p:cNvPr>
          <p:cNvSpPr>
            <a:spLocks noGrp="1"/>
          </p:cNvSpPr>
          <p:nvPr>
            <p:ph idx="1"/>
          </p:nvPr>
        </p:nvSpPr>
        <p:spPr>
          <a:xfrm>
            <a:off x="381000" y="769830"/>
            <a:ext cx="8255000" cy="758190"/>
          </a:xfrm>
        </p:spPr>
        <p:txBody>
          <a:bodyPr/>
          <a:lstStyle/>
          <a:p>
            <a:r>
              <a:rPr lang="en-US" sz="1050" dirty="0"/>
              <a:t>Aehr’s FOX-XP is capable of both functional burn-in and test solutions by leveraging proprietary aligner and contactor technology</a:t>
            </a:r>
          </a:p>
          <a:p>
            <a:r>
              <a:rPr lang="en-US" sz="1050" dirty="0"/>
              <a:t>Multi-wafer technology enables customers to achieve an overall decrease in test equipment cost and fab footprint, while increasing die yield and throughput</a:t>
            </a:r>
          </a:p>
        </p:txBody>
      </p:sp>
      <p:sp>
        <p:nvSpPr>
          <p:cNvPr id="5" name="Rounded Rectangle 23">
            <a:extLst>
              <a:ext uri="{FF2B5EF4-FFF2-40B4-BE49-F238E27FC236}">
                <a16:creationId xmlns:a16="http://schemas.microsoft.com/office/drawing/2014/main" id="{976EC486-37B1-4CCB-8E8F-9F5097B53FDD}"/>
              </a:ext>
            </a:extLst>
          </p:cNvPr>
          <p:cNvSpPr/>
          <p:nvPr/>
        </p:nvSpPr>
        <p:spPr bwMode="auto">
          <a:xfrm>
            <a:off x="3257073" y="1448376"/>
            <a:ext cx="2648229" cy="2056391"/>
          </a:xfrm>
          <a:prstGeom prst="roundRect">
            <a:avLst>
              <a:gd name="adj" fmla="val 3814"/>
            </a:avLst>
          </a:prstGeom>
          <a:solidFill>
            <a:schemeClr val="bg1">
              <a:lumMod val="75000"/>
              <a:alpha val="72941"/>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a:endParaRPr lang="en-US" dirty="0">
              <a:ea typeface="PMingLiU" pitchFamily="18" charset="-120"/>
            </a:endParaRPr>
          </a:p>
        </p:txBody>
      </p:sp>
      <p:sp>
        <p:nvSpPr>
          <p:cNvPr id="6" name="TextBox 5">
            <a:extLst>
              <a:ext uri="{FF2B5EF4-FFF2-40B4-BE49-F238E27FC236}">
                <a16:creationId xmlns:a16="http://schemas.microsoft.com/office/drawing/2014/main" id="{091F2586-A6E8-41D0-A864-6A22C01522ED}"/>
              </a:ext>
            </a:extLst>
          </p:cNvPr>
          <p:cNvSpPr txBox="1"/>
          <p:nvPr/>
        </p:nvSpPr>
        <p:spPr>
          <a:xfrm>
            <a:off x="3682095" y="3141406"/>
            <a:ext cx="1976747" cy="261610"/>
          </a:xfrm>
          <a:prstGeom prst="rect">
            <a:avLst/>
          </a:prstGeom>
          <a:noFill/>
        </p:spPr>
        <p:txBody>
          <a:bodyPr wrap="square" rtlCol="0">
            <a:spAutoFit/>
          </a:bodyPr>
          <a:lstStyle/>
          <a:p>
            <a:pPr algn="ctr"/>
            <a:r>
              <a:rPr lang="en-US" sz="1100" i="1" dirty="0"/>
              <a:t>FOX-XP WaferPaks </a:t>
            </a:r>
          </a:p>
        </p:txBody>
      </p:sp>
      <p:sp>
        <p:nvSpPr>
          <p:cNvPr id="16" name="Rectangle 15">
            <a:extLst>
              <a:ext uri="{FF2B5EF4-FFF2-40B4-BE49-F238E27FC236}">
                <a16:creationId xmlns:a16="http://schemas.microsoft.com/office/drawing/2014/main" id="{F1537E60-72C1-4EC9-9736-B4AF055796FD}"/>
              </a:ext>
            </a:extLst>
          </p:cNvPr>
          <p:cNvSpPr/>
          <p:nvPr/>
        </p:nvSpPr>
        <p:spPr>
          <a:xfrm>
            <a:off x="3185948" y="3519486"/>
            <a:ext cx="2724450" cy="1338828"/>
          </a:xfrm>
          <a:prstGeom prst="rect">
            <a:avLst/>
          </a:prstGeom>
        </p:spPr>
        <p:txBody>
          <a:bodyPr wrap="square">
            <a:spAutoFit/>
          </a:bodyPr>
          <a:lstStyle/>
          <a:p>
            <a:pPr marL="400050" indent="-342900" eaLnBrk="0" hangingPunct="0">
              <a:spcBef>
                <a:spcPts val="600"/>
              </a:spcBef>
              <a:spcAft>
                <a:spcPts val="0"/>
              </a:spcAft>
              <a:buClr>
                <a:schemeClr val="accent1"/>
              </a:buClr>
              <a:buSzPct val="80000"/>
              <a:buFont typeface="Wingdings" panose="05000000000000000000" pitchFamily="2" charset="2"/>
              <a:buChar char="l"/>
            </a:pPr>
            <a:r>
              <a:rPr lang="en-US" altLang="zh-TW" sz="800" b="0" dirty="0">
                <a:latin typeface="+mn-lt"/>
              </a:rPr>
              <a:t>Houses the wafer and distributes signals and power to the wafer itself</a:t>
            </a:r>
          </a:p>
          <a:p>
            <a:pPr marL="400050" indent="-342900" eaLnBrk="0" hangingPunct="0">
              <a:spcBef>
                <a:spcPts val="600"/>
              </a:spcBef>
              <a:spcAft>
                <a:spcPts val="0"/>
              </a:spcAft>
              <a:buClr>
                <a:schemeClr val="accent1"/>
              </a:buClr>
              <a:buSzPct val="80000"/>
              <a:buFont typeface="Wingdings" panose="05000000000000000000" pitchFamily="2" charset="2"/>
              <a:buChar char="l"/>
            </a:pPr>
            <a:r>
              <a:rPr lang="en-US" altLang="zh-TW" sz="800" b="0" dirty="0">
                <a:latin typeface="+mn-lt"/>
              </a:rPr>
              <a:t>The WaferPak contactor is capable of over 50,000 contacts in a single touchdown on up to 300mm wafers</a:t>
            </a:r>
          </a:p>
          <a:p>
            <a:pPr marL="400050" indent="-342900" eaLnBrk="0" hangingPunct="0">
              <a:spcBef>
                <a:spcPts val="600"/>
              </a:spcBef>
              <a:spcAft>
                <a:spcPts val="0"/>
              </a:spcAft>
              <a:buClr>
                <a:schemeClr val="accent1"/>
              </a:buClr>
              <a:buSzPct val="80000"/>
              <a:buFont typeface="Wingdings" panose="05000000000000000000" pitchFamily="2" charset="2"/>
              <a:buChar char="l"/>
            </a:pPr>
            <a:r>
              <a:rPr lang="en-US" altLang="zh-TW" sz="800" b="0" dirty="0">
                <a:latin typeface="+mn-lt"/>
              </a:rPr>
              <a:t>Consumable input into the test system driving recurring revenue from the installed base</a:t>
            </a:r>
          </a:p>
          <a:p>
            <a:pPr marL="400050" indent="-342900" eaLnBrk="0" hangingPunct="0">
              <a:spcBef>
                <a:spcPts val="600"/>
              </a:spcBef>
              <a:spcAft>
                <a:spcPts val="0"/>
              </a:spcAft>
              <a:buClr>
                <a:schemeClr val="accent1"/>
              </a:buClr>
              <a:buSzPct val="80000"/>
              <a:buFont typeface="Wingdings" panose="05000000000000000000" pitchFamily="2" charset="2"/>
              <a:buChar char="l"/>
            </a:pPr>
            <a:endParaRPr lang="en-US" altLang="zh-TW" sz="1000" b="0" dirty="0">
              <a:solidFill>
                <a:schemeClr val="bg1"/>
              </a:solidFill>
            </a:endParaRPr>
          </a:p>
        </p:txBody>
      </p:sp>
      <p:sp>
        <p:nvSpPr>
          <p:cNvPr id="17" name="TextBox 16">
            <a:extLst>
              <a:ext uri="{FF2B5EF4-FFF2-40B4-BE49-F238E27FC236}">
                <a16:creationId xmlns:a16="http://schemas.microsoft.com/office/drawing/2014/main" id="{29829E39-0589-4F8F-B9D1-C904FBB9CAED}"/>
              </a:ext>
            </a:extLst>
          </p:cNvPr>
          <p:cNvSpPr txBox="1"/>
          <p:nvPr/>
        </p:nvSpPr>
        <p:spPr>
          <a:xfrm>
            <a:off x="4004883" y="1488340"/>
            <a:ext cx="1108155" cy="261610"/>
          </a:xfrm>
          <a:prstGeom prst="rect">
            <a:avLst/>
          </a:prstGeom>
          <a:noFill/>
        </p:spPr>
        <p:txBody>
          <a:bodyPr wrap="none" rtlCol="0">
            <a:spAutoFit/>
          </a:bodyPr>
          <a:lstStyle/>
          <a:p>
            <a:pPr algn="ctr"/>
            <a:r>
              <a:rPr lang="en-US" sz="1100" i="1" dirty="0"/>
              <a:t>CONTACTOR</a:t>
            </a:r>
          </a:p>
        </p:txBody>
      </p:sp>
      <p:sp>
        <p:nvSpPr>
          <p:cNvPr id="18" name="Plus 35">
            <a:extLst>
              <a:ext uri="{FF2B5EF4-FFF2-40B4-BE49-F238E27FC236}">
                <a16:creationId xmlns:a16="http://schemas.microsoft.com/office/drawing/2014/main" id="{E25A3664-8E87-4FDB-A01C-06059A469724}"/>
              </a:ext>
            </a:extLst>
          </p:cNvPr>
          <p:cNvSpPr/>
          <p:nvPr/>
        </p:nvSpPr>
        <p:spPr bwMode="auto">
          <a:xfrm>
            <a:off x="5937578" y="2371728"/>
            <a:ext cx="320040" cy="320040"/>
          </a:xfrm>
          <a:prstGeom prst="mathPlus">
            <a:avLst/>
          </a:prstGeom>
          <a:solidFill>
            <a:schemeClr val="accent1"/>
          </a:solidFill>
          <a:ln w="444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endParaRPr lang="en-US" dirty="0">
              <a:ea typeface="PMingLiU" pitchFamily="18" charset="-120"/>
            </a:endParaRPr>
          </a:p>
        </p:txBody>
      </p:sp>
      <p:sp>
        <p:nvSpPr>
          <p:cNvPr id="20" name="Plus 3">
            <a:extLst>
              <a:ext uri="{FF2B5EF4-FFF2-40B4-BE49-F238E27FC236}">
                <a16:creationId xmlns:a16="http://schemas.microsoft.com/office/drawing/2014/main" id="{16B27364-AC57-42FD-A003-2F1D52689926}"/>
              </a:ext>
            </a:extLst>
          </p:cNvPr>
          <p:cNvSpPr/>
          <p:nvPr/>
        </p:nvSpPr>
        <p:spPr bwMode="auto">
          <a:xfrm>
            <a:off x="2848078" y="2384453"/>
            <a:ext cx="320040" cy="320040"/>
          </a:xfrm>
          <a:prstGeom prst="mathPlus">
            <a:avLst/>
          </a:prstGeom>
          <a:solidFill>
            <a:schemeClr val="accent1"/>
          </a:solidFill>
          <a:ln w="44450"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endParaRPr lang="en-US" dirty="0">
              <a:ea typeface="PMingLiU" pitchFamily="18" charset="-120"/>
            </a:endParaRPr>
          </a:p>
        </p:txBody>
      </p:sp>
      <p:sp>
        <p:nvSpPr>
          <p:cNvPr id="21" name="Rectangle 20">
            <a:extLst>
              <a:ext uri="{FF2B5EF4-FFF2-40B4-BE49-F238E27FC236}">
                <a16:creationId xmlns:a16="http://schemas.microsoft.com/office/drawing/2014/main" id="{41F3CBAC-D243-422E-BCF5-40A83FAC99A8}"/>
              </a:ext>
            </a:extLst>
          </p:cNvPr>
          <p:cNvSpPr/>
          <p:nvPr/>
        </p:nvSpPr>
        <p:spPr>
          <a:xfrm>
            <a:off x="6058391" y="3517390"/>
            <a:ext cx="2724450" cy="1338828"/>
          </a:xfrm>
          <a:prstGeom prst="rect">
            <a:avLst/>
          </a:prstGeom>
        </p:spPr>
        <p:txBody>
          <a:bodyPr wrap="square">
            <a:spAutoFit/>
          </a:bodyPr>
          <a:lstStyle/>
          <a:p>
            <a:pPr marL="400050" indent="-342900" eaLnBrk="0" hangingPunct="0">
              <a:spcBef>
                <a:spcPts val="600"/>
              </a:spcBef>
              <a:spcAft>
                <a:spcPts val="0"/>
              </a:spcAft>
              <a:buClr>
                <a:schemeClr val="accent1"/>
              </a:buClr>
              <a:buSzPct val="80000"/>
              <a:buFont typeface="Wingdings" pitchFamily="2" charset="2"/>
              <a:buChar char=""/>
            </a:pPr>
            <a:r>
              <a:rPr lang="en-US" altLang="zh-TW" sz="800" b="0" dirty="0">
                <a:latin typeface="+mn-lt"/>
              </a:rPr>
              <a:t>Integral piece of test cell as it loads the wafer in the WaferPak at immense levels of precision</a:t>
            </a:r>
          </a:p>
          <a:p>
            <a:pPr marL="400050" indent="-342900" eaLnBrk="0" hangingPunct="0">
              <a:spcBef>
                <a:spcPts val="600"/>
              </a:spcBef>
              <a:spcAft>
                <a:spcPts val="0"/>
              </a:spcAft>
              <a:buClr>
                <a:schemeClr val="accent1"/>
              </a:buClr>
              <a:buSzPct val="80000"/>
              <a:buFont typeface="Wingdings" pitchFamily="2" charset="2"/>
              <a:buChar char=""/>
            </a:pPr>
            <a:r>
              <a:rPr lang="en-US" altLang="zh-TW" sz="800" b="0" dirty="0">
                <a:latin typeface="+mn-lt"/>
              </a:rPr>
              <a:t>By perfectly setting the wafer in a cartridge it ensures perfect contact </a:t>
            </a:r>
          </a:p>
          <a:p>
            <a:pPr marL="400050" indent="-342900" eaLnBrk="0" hangingPunct="0">
              <a:spcBef>
                <a:spcPts val="600"/>
              </a:spcBef>
              <a:spcAft>
                <a:spcPts val="0"/>
              </a:spcAft>
              <a:buClr>
                <a:schemeClr val="accent1"/>
              </a:buClr>
              <a:buSzPct val="80000"/>
              <a:buFont typeface="Wingdings" pitchFamily="2" charset="2"/>
              <a:buChar char=""/>
            </a:pPr>
            <a:r>
              <a:rPr lang="en-US" altLang="zh-TW" sz="800" b="0" dirty="0">
                <a:latin typeface="+mn-lt"/>
              </a:rPr>
              <a:t>Performs wafer alignment “offline” which eliminates the need for one wafer prober per wafer during long burn-in and test times</a:t>
            </a:r>
          </a:p>
          <a:p>
            <a:pPr marL="400050" indent="-342900" eaLnBrk="0" hangingPunct="0">
              <a:spcBef>
                <a:spcPts val="600"/>
              </a:spcBef>
              <a:spcAft>
                <a:spcPts val="0"/>
              </a:spcAft>
              <a:buClr>
                <a:schemeClr val="accent1"/>
              </a:buClr>
              <a:buSzPct val="80000"/>
              <a:buFont typeface="Wingdings" pitchFamily="2" charset="2"/>
              <a:buChar char=""/>
            </a:pPr>
            <a:endParaRPr lang="en-US" altLang="zh-TW" sz="1000" b="0" dirty="0">
              <a:solidFill>
                <a:schemeClr val="bg1"/>
              </a:solidFill>
            </a:endParaRPr>
          </a:p>
        </p:txBody>
      </p:sp>
      <p:sp>
        <p:nvSpPr>
          <p:cNvPr id="22" name="Rounded Rectangle 47">
            <a:extLst>
              <a:ext uri="{FF2B5EF4-FFF2-40B4-BE49-F238E27FC236}">
                <a16:creationId xmlns:a16="http://schemas.microsoft.com/office/drawing/2014/main" id="{15427862-8BAA-4932-BD77-CED5DD6A023A}"/>
              </a:ext>
            </a:extLst>
          </p:cNvPr>
          <p:cNvSpPr/>
          <p:nvPr/>
        </p:nvSpPr>
        <p:spPr bwMode="auto">
          <a:xfrm>
            <a:off x="6297449" y="1442821"/>
            <a:ext cx="2419116" cy="2061946"/>
          </a:xfrm>
          <a:prstGeom prst="roundRect">
            <a:avLst>
              <a:gd name="adj" fmla="val 5134"/>
            </a:avLst>
          </a:prstGeom>
          <a:solidFill>
            <a:schemeClr val="bg1">
              <a:lumMod val="75000"/>
              <a:alpha val="72941"/>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endParaRPr lang="en-US" dirty="0">
              <a:ea typeface="PMingLiU" pitchFamily="18" charset="-120"/>
            </a:endParaRPr>
          </a:p>
        </p:txBody>
      </p:sp>
      <p:sp>
        <p:nvSpPr>
          <p:cNvPr id="24" name="TextBox 23">
            <a:extLst>
              <a:ext uri="{FF2B5EF4-FFF2-40B4-BE49-F238E27FC236}">
                <a16:creationId xmlns:a16="http://schemas.microsoft.com/office/drawing/2014/main" id="{61D7F778-2D54-4F0B-86C5-72583815E3F6}"/>
              </a:ext>
            </a:extLst>
          </p:cNvPr>
          <p:cNvSpPr txBox="1"/>
          <p:nvPr/>
        </p:nvSpPr>
        <p:spPr>
          <a:xfrm>
            <a:off x="7152966" y="3056767"/>
            <a:ext cx="1156086" cy="430887"/>
          </a:xfrm>
          <a:prstGeom prst="rect">
            <a:avLst/>
          </a:prstGeom>
          <a:noFill/>
        </p:spPr>
        <p:txBody>
          <a:bodyPr wrap="none" rtlCol="0">
            <a:spAutoFit/>
          </a:bodyPr>
          <a:lstStyle/>
          <a:p>
            <a:pPr algn="ctr">
              <a:spcBef>
                <a:spcPts val="0"/>
              </a:spcBef>
            </a:pPr>
            <a:r>
              <a:rPr lang="en-US" sz="1100" i="1" dirty="0"/>
              <a:t>FOX WaferPak</a:t>
            </a:r>
          </a:p>
          <a:p>
            <a:pPr algn="ctr">
              <a:spcBef>
                <a:spcPts val="0"/>
              </a:spcBef>
            </a:pPr>
            <a:r>
              <a:rPr lang="en-US" sz="1100" i="1" dirty="0"/>
              <a:t>Aligner</a:t>
            </a:r>
          </a:p>
        </p:txBody>
      </p:sp>
      <p:sp>
        <p:nvSpPr>
          <p:cNvPr id="25" name="TextBox 24">
            <a:extLst>
              <a:ext uri="{FF2B5EF4-FFF2-40B4-BE49-F238E27FC236}">
                <a16:creationId xmlns:a16="http://schemas.microsoft.com/office/drawing/2014/main" id="{E7C8EF79-41B4-41D5-8526-3E98518B88AC}"/>
              </a:ext>
            </a:extLst>
          </p:cNvPr>
          <p:cNvSpPr txBox="1"/>
          <p:nvPr/>
        </p:nvSpPr>
        <p:spPr>
          <a:xfrm>
            <a:off x="7096477" y="1483220"/>
            <a:ext cx="821059" cy="261610"/>
          </a:xfrm>
          <a:prstGeom prst="rect">
            <a:avLst/>
          </a:prstGeom>
          <a:noFill/>
        </p:spPr>
        <p:txBody>
          <a:bodyPr wrap="none" rtlCol="0">
            <a:spAutoFit/>
          </a:bodyPr>
          <a:lstStyle/>
          <a:p>
            <a:pPr algn="ctr"/>
            <a:r>
              <a:rPr lang="en-US" sz="1100" i="1" dirty="0">
                <a:solidFill>
                  <a:schemeClr val="tx1"/>
                </a:solidFill>
              </a:rPr>
              <a:t>ALIGNER</a:t>
            </a:r>
          </a:p>
        </p:txBody>
      </p:sp>
      <p:sp>
        <p:nvSpPr>
          <p:cNvPr id="26" name="Rounded Rectangle 24">
            <a:extLst>
              <a:ext uri="{FF2B5EF4-FFF2-40B4-BE49-F238E27FC236}">
                <a16:creationId xmlns:a16="http://schemas.microsoft.com/office/drawing/2014/main" id="{714AE279-2AA1-4691-B253-540E25E64C88}"/>
              </a:ext>
            </a:extLst>
          </p:cNvPr>
          <p:cNvSpPr/>
          <p:nvPr/>
        </p:nvSpPr>
        <p:spPr bwMode="auto">
          <a:xfrm>
            <a:off x="534489" y="1451998"/>
            <a:ext cx="2262040" cy="2052769"/>
          </a:xfrm>
          <a:prstGeom prst="roundRect">
            <a:avLst>
              <a:gd name="adj" fmla="val 3731"/>
            </a:avLst>
          </a:prstGeom>
          <a:solidFill>
            <a:schemeClr val="bg1">
              <a:lumMod val="75000"/>
              <a:alpha val="72941"/>
            </a:schemeClr>
          </a:solid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spcBef>
                <a:spcPct val="50000"/>
              </a:spcBef>
            </a:pPr>
            <a:endParaRPr lang="en-US" dirty="0">
              <a:ea typeface="PMingLiU" pitchFamily="18" charset="-120"/>
            </a:endParaRPr>
          </a:p>
        </p:txBody>
      </p:sp>
      <p:sp>
        <p:nvSpPr>
          <p:cNvPr id="28" name="TextBox 27">
            <a:extLst>
              <a:ext uri="{FF2B5EF4-FFF2-40B4-BE49-F238E27FC236}">
                <a16:creationId xmlns:a16="http://schemas.microsoft.com/office/drawing/2014/main" id="{B021169D-5C3C-41F4-9587-F40CA055F53D}"/>
              </a:ext>
            </a:extLst>
          </p:cNvPr>
          <p:cNvSpPr txBox="1"/>
          <p:nvPr/>
        </p:nvSpPr>
        <p:spPr>
          <a:xfrm>
            <a:off x="579182" y="3052263"/>
            <a:ext cx="2233485" cy="430887"/>
          </a:xfrm>
          <a:prstGeom prst="rect">
            <a:avLst/>
          </a:prstGeom>
          <a:noFill/>
        </p:spPr>
        <p:txBody>
          <a:bodyPr wrap="square" rtlCol="0">
            <a:spAutoFit/>
          </a:bodyPr>
          <a:lstStyle/>
          <a:p>
            <a:pPr algn="ctr">
              <a:spcBef>
                <a:spcPts val="0"/>
              </a:spcBef>
            </a:pPr>
            <a:r>
              <a:rPr lang="en-US" sz="1100" i="1" dirty="0"/>
              <a:t>FOX-XP Multi-Wafer</a:t>
            </a:r>
          </a:p>
          <a:p>
            <a:pPr algn="ctr">
              <a:spcBef>
                <a:spcPts val="0"/>
              </a:spcBef>
            </a:pPr>
            <a:r>
              <a:rPr lang="en-US" sz="1100" i="1" dirty="0"/>
              <a:t>Test System</a:t>
            </a:r>
          </a:p>
        </p:txBody>
      </p:sp>
      <p:sp>
        <p:nvSpPr>
          <p:cNvPr id="29" name="TextBox 28">
            <a:extLst>
              <a:ext uri="{FF2B5EF4-FFF2-40B4-BE49-F238E27FC236}">
                <a16:creationId xmlns:a16="http://schemas.microsoft.com/office/drawing/2014/main" id="{0B7261A9-1934-40E2-84F2-68C777A9393E}"/>
              </a:ext>
            </a:extLst>
          </p:cNvPr>
          <p:cNvSpPr txBox="1"/>
          <p:nvPr/>
        </p:nvSpPr>
        <p:spPr>
          <a:xfrm>
            <a:off x="811463" y="1488340"/>
            <a:ext cx="1792468" cy="261610"/>
          </a:xfrm>
          <a:prstGeom prst="rect">
            <a:avLst/>
          </a:prstGeom>
          <a:noFill/>
        </p:spPr>
        <p:txBody>
          <a:bodyPr wrap="none" rtlCol="0">
            <a:spAutoFit/>
          </a:bodyPr>
          <a:lstStyle/>
          <a:p>
            <a:pPr algn="ctr"/>
            <a:r>
              <a:rPr lang="en-US" sz="1100" i="1" dirty="0"/>
              <a:t>MULTI-WAFER TESTER</a:t>
            </a:r>
          </a:p>
        </p:txBody>
      </p:sp>
      <p:sp>
        <p:nvSpPr>
          <p:cNvPr id="31" name="Rectangle 30">
            <a:extLst>
              <a:ext uri="{FF2B5EF4-FFF2-40B4-BE49-F238E27FC236}">
                <a16:creationId xmlns:a16="http://schemas.microsoft.com/office/drawing/2014/main" id="{D9E2EF0A-C036-49E5-A358-9A5C0B565B7E}"/>
              </a:ext>
            </a:extLst>
          </p:cNvPr>
          <p:cNvSpPr/>
          <p:nvPr/>
        </p:nvSpPr>
        <p:spPr>
          <a:xfrm>
            <a:off x="349887" y="3516026"/>
            <a:ext cx="2498191" cy="1661993"/>
          </a:xfrm>
          <a:prstGeom prst="rect">
            <a:avLst/>
          </a:prstGeom>
        </p:spPr>
        <p:txBody>
          <a:bodyPr wrap="square">
            <a:spAutoFit/>
          </a:bodyPr>
          <a:lstStyle/>
          <a:p>
            <a:pPr marL="400050" indent="-342900" eaLnBrk="0" hangingPunct="0">
              <a:spcBef>
                <a:spcPts val="600"/>
              </a:spcBef>
              <a:spcAft>
                <a:spcPts val="0"/>
              </a:spcAft>
              <a:buClr>
                <a:schemeClr val="accent1"/>
              </a:buClr>
              <a:buSzPct val="80000"/>
              <a:buFont typeface="Wingdings" pitchFamily="2" charset="2"/>
              <a:buChar char=""/>
            </a:pPr>
            <a:r>
              <a:rPr lang="en-US" altLang="zh-TW" sz="800" b="0" dirty="0">
                <a:latin typeface="+mn-lt"/>
              </a:rPr>
              <a:t>May be configured with up to 18 Blades, enabling 18 wafers to be tested in parallel – driving cost efficiency and throughput</a:t>
            </a:r>
          </a:p>
          <a:p>
            <a:pPr marL="400050" indent="-342900" eaLnBrk="0" hangingPunct="0">
              <a:spcBef>
                <a:spcPts val="600"/>
              </a:spcBef>
              <a:spcAft>
                <a:spcPts val="0"/>
              </a:spcAft>
              <a:buClr>
                <a:schemeClr val="accent1"/>
              </a:buClr>
              <a:buSzPct val="80000"/>
              <a:buFont typeface="Wingdings" pitchFamily="2" charset="2"/>
              <a:buChar char=""/>
            </a:pPr>
            <a:r>
              <a:rPr lang="en-US" altLang="zh-TW" sz="800" b="0" dirty="0">
                <a:latin typeface="+mn-lt"/>
              </a:rPr>
              <a:t>High performance thermal chucks allow uniform temperature control of the wafers</a:t>
            </a:r>
          </a:p>
          <a:p>
            <a:pPr marL="400050" indent="-342900" eaLnBrk="0" hangingPunct="0">
              <a:spcBef>
                <a:spcPts val="600"/>
              </a:spcBef>
              <a:spcAft>
                <a:spcPts val="0"/>
              </a:spcAft>
              <a:buClr>
                <a:schemeClr val="accent1"/>
              </a:buClr>
              <a:buSzPct val="80000"/>
              <a:buFont typeface="Wingdings" pitchFamily="2" charset="2"/>
              <a:buChar char=""/>
            </a:pPr>
            <a:r>
              <a:rPr lang="en-US" altLang="zh-TW" sz="800" b="0" dirty="0">
                <a:latin typeface="+mn-lt"/>
              </a:rPr>
              <a:t>Footprint similar to single wafer automated test equipment – reducing lab test space</a:t>
            </a:r>
          </a:p>
          <a:p>
            <a:pPr marL="400050" indent="-342900" eaLnBrk="0" hangingPunct="0">
              <a:spcBef>
                <a:spcPts val="600"/>
              </a:spcBef>
              <a:spcAft>
                <a:spcPts val="0"/>
              </a:spcAft>
              <a:buClr>
                <a:schemeClr val="accent1"/>
              </a:buClr>
              <a:buSzPct val="80000"/>
              <a:buFont typeface="Wingdings" pitchFamily="2" charset="2"/>
              <a:buChar char=""/>
            </a:pPr>
            <a:endParaRPr lang="en-US" altLang="zh-TW" sz="800" b="0" dirty="0">
              <a:solidFill>
                <a:srgbClr val="FF0000"/>
              </a:solidFill>
            </a:endParaRPr>
          </a:p>
          <a:p>
            <a:pPr marL="400050" indent="-342900" eaLnBrk="0" hangingPunct="0">
              <a:spcBef>
                <a:spcPts val="600"/>
              </a:spcBef>
              <a:spcAft>
                <a:spcPts val="0"/>
              </a:spcAft>
              <a:buClr>
                <a:schemeClr val="accent1"/>
              </a:buClr>
              <a:buSzPct val="80000"/>
              <a:buFont typeface="Wingdings" pitchFamily="2" charset="2"/>
              <a:buChar char=""/>
            </a:pPr>
            <a:endParaRPr lang="en-US" altLang="zh-TW" sz="1000" b="0" dirty="0">
              <a:solidFill>
                <a:schemeClr val="bg1"/>
              </a:solidFill>
            </a:endParaRPr>
          </a:p>
        </p:txBody>
      </p:sp>
      <p:pic>
        <p:nvPicPr>
          <p:cNvPr id="32" name="Picture 31">
            <a:extLst>
              <a:ext uri="{FF2B5EF4-FFF2-40B4-BE49-F238E27FC236}">
                <a16:creationId xmlns:a16="http://schemas.microsoft.com/office/drawing/2014/main" id="{F3FC744A-BD66-4459-8794-9969A7D10A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6738" y="1705327"/>
            <a:ext cx="1372314" cy="1054467"/>
          </a:xfrm>
          <a:prstGeom prst="rect">
            <a:avLst/>
          </a:prstGeom>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ECC980C3-EE7A-4704-A617-7804259C9D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5256" y="1701463"/>
            <a:ext cx="872161" cy="1265239"/>
          </a:xfrm>
          <a:prstGeom prst="rect">
            <a:avLst/>
          </a:prstGeom>
        </p:spPr>
      </p:pic>
      <p:pic>
        <p:nvPicPr>
          <p:cNvPr id="34" name="Picture 33">
            <a:extLst>
              <a:ext uri="{FF2B5EF4-FFF2-40B4-BE49-F238E27FC236}">
                <a16:creationId xmlns:a16="http://schemas.microsoft.com/office/drawing/2014/main" id="{6C7D5CFB-67F7-4BFF-9E8E-1716B77136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62034" y="2323900"/>
            <a:ext cx="1416868" cy="711547"/>
          </a:xfrm>
          <a:prstGeom prst="rect">
            <a:avLst/>
          </a:prstGeom>
          <a:ln w="22225">
            <a:solidFill>
              <a:schemeClr val="bg1"/>
            </a:solidFill>
          </a:ln>
          <a:effectLst>
            <a:outerShdw blurRad="50800" dist="38100" dir="2700000" algn="tl" rotWithShape="0">
              <a:prstClr val="black">
                <a:alpha val="40000"/>
              </a:prstClr>
            </a:outerShdw>
          </a:effectLst>
        </p:spPr>
      </p:pic>
      <p:pic>
        <p:nvPicPr>
          <p:cNvPr id="35" name="Content Placeholder 2">
            <a:extLst>
              <a:ext uri="{FF2B5EF4-FFF2-40B4-BE49-F238E27FC236}">
                <a16:creationId xmlns:a16="http://schemas.microsoft.com/office/drawing/2014/main" id="{3EF51AA4-0680-4726-BCDE-B13D69F4AC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flipH="1">
            <a:off x="3555679" y="1728507"/>
            <a:ext cx="459505" cy="298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6" name="Content Placeholder 2">
            <a:extLst>
              <a:ext uri="{FF2B5EF4-FFF2-40B4-BE49-F238E27FC236}">
                <a16:creationId xmlns:a16="http://schemas.microsoft.com/office/drawing/2014/main" id="{3E58392C-FE5B-4712-AAAC-1801BC37AC5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flipH="1">
            <a:off x="4176074" y="1728506"/>
            <a:ext cx="459505" cy="298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7" name="Content Placeholder 2">
            <a:extLst>
              <a:ext uri="{FF2B5EF4-FFF2-40B4-BE49-F238E27FC236}">
                <a16:creationId xmlns:a16="http://schemas.microsoft.com/office/drawing/2014/main" id="{EE02DD51-9440-4113-BB3F-6CD79254AA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flipH="1">
            <a:off x="4872685" y="1728507"/>
            <a:ext cx="459505" cy="298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8" name="Content Placeholder 2">
            <a:extLst>
              <a:ext uri="{FF2B5EF4-FFF2-40B4-BE49-F238E27FC236}">
                <a16:creationId xmlns:a16="http://schemas.microsoft.com/office/drawing/2014/main" id="{598589AD-836D-4F6B-A316-D255E14E4B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flipH="1">
            <a:off x="3792860" y="1809444"/>
            <a:ext cx="459505" cy="298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9" name="Content Placeholder 2">
            <a:extLst>
              <a:ext uri="{FF2B5EF4-FFF2-40B4-BE49-F238E27FC236}">
                <a16:creationId xmlns:a16="http://schemas.microsoft.com/office/drawing/2014/main" id="{E9E87DE4-12B7-4E24-8E72-DB05D34F0B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flipH="1">
            <a:off x="4413255" y="1809443"/>
            <a:ext cx="459505" cy="298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 name="Content Placeholder 2">
            <a:extLst>
              <a:ext uri="{FF2B5EF4-FFF2-40B4-BE49-F238E27FC236}">
                <a16:creationId xmlns:a16="http://schemas.microsoft.com/office/drawing/2014/main" id="{BB62C99D-A65E-4F80-9E34-9696260B7B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flipH="1">
            <a:off x="5109866" y="1809444"/>
            <a:ext cx="459505" cy="298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 name="Content Placeholder 2">
            <a:extLst>
              <a:ext uri="{FF2B5EF4-FFF2-40B4-BE49-F238E27FC236}">
                <a16:creationId xmlns:a16="http://schemas.microsoft.com/office/drawing/2014/main" id="{5F902173-1B77-467E-8DCB-DE52610119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flipH="1">
            <a:off x="4016360" y="1894319"/>
            <a:ext cx="459505" cy="298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2" name="Content Placeholder 2">
            <a:extLst>
              <a:ext uri="{FF2B5EF4-FFF2-40B4-BE49-F238E27FC236}">
                <a16:creationId xmlns:a16="http://schemas.microsoft.com/office/drawing/2014/main" id="{69243092-C95C-492F-87A3-876E31176C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flipH="1">
            <a:off x="4636755" y="1894318"/>
            <a:ext cx="459505" cy="298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3" name="Content Placeholder 2">
            <a:extLst>
              <a:ext uri="{FF2B5EF4-FFF2-40B4-BE49-F238E27FC236}">
                <a16:creationId xmlns:a16="http://schemas.microsoft.com/office/drawing/2014/main" id="{87BFF636-6E5E-4D08-94C1-8AB718185E1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bwMode="auto">
          <a:xfrm flipH="1">
            <a:off x="5333366" y="1894319"/>
            <a:ext cx="459505" cy="29861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642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AE63174C-255D-442F-B896-F41EED00D552}"/>
              </a:ext>
            </a:extLst>
          </p:cNvPr>
          <p:cNvGrpSpPr/>
          <p:nvPr/>
        </p:nvGrpSpPr>
        <p:grpSpPr>
          <a:xfrm>
            <a:off x="437835" y="1735913"/>
            <a:ext cx="1848611" cy="1881519"/>
            <a:chOff x="430727" y="1616858"/>
            <a:chExt cx="1848611" cy="1881519"/>
          </a:xfrm>
        </p:grpSpPr>
        <p:sp>
          <p:nvSpPr>
            <p:cNvPr id="31" name="Rectangle 30">
              <a:extLst>
                <a:ext uri="{FF2B5EF4-FFF2-40B4-BE49-F238E27FC236}">
                  <a16:creationId xmlns:a16="http://schemas.microsoft.com/office/drawing/2014/main" id="{7AA8C125-F55A-488B-A0E3-B3BBD93BF3D5}"/>
                </a:ext>
              </a:extLst>
            </p:cNvPr>
            <p:cNvSpPr/>
            <p:nvPr/>
          </p:nvSpPr>
          <p:spPr bwMode="auto">
            <a:xfrm>
              <a:off x="947803" y="3283383"/>
              <a:ext cx="516757" cy="214994"/>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spAutoFit/>
            </a:bodyPr>
            <a:lstStyle/>
            <a:p>
              <a:pPr defTabSz="685800"/>
              <a:endParaRPr lang="en-US" sz="1800">
                <a:latin typeface="+mn-lt"/>
              </a:endParaRPr>
            </a:p>
          </p:txBody>
        </p:sp>
        <p:grpSp>
          <p:nvGrpSpPr>
            <p:cNvPr id="25" name="Group 24">
              <a:extLst>
                <a:ext uri="{FF2B5EF4-FFF2-40B4-BE49-F238E27FC236}">
                  <a16:creationId xmlns:a16="http://schemas.microsoft.com/office/drawing/2014/main" id="{F9989501-5FBE-46E7-9D67-9C8D967E456C}"/>
                </a:ext>
              </a:extLst>
            </p:cNvPr>
            <p:cNvGrpSpPr/>
            <p:nvPr/>
          </p:nvGrpSpPr>
          <p:grpSpPr>
            <a:xfrm>
              <a:off x="430727" y="1616858"/>
              <a:ext cx="1848611" cy="1404756"/>
              <a:chOff x="5686689" y="848801"/>
              <a:chExt cx="1848611" cy="1404756"/>
            </a:xfrm>
          </p:grpSpPr>
          <p:pic>
            <p:nvPicPr>
              <p:cNvPr id="26" name="Picture 25">
                <a:extLst>
                  <a:ext uri="{FF2B5EF4-FFF2-40B4-BE49-F238E27FC236}">
                    <a16:creationId xmlns:a16="http://schemas.microsoft.com/office/drawing/2014/main" id="{9AAFA658-B174-411D-8F44-1AD8227206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86689" y="1080727"/>
                <a:ext cx="574896" cy="869514"/>
              </a:xfrm>
              <a:prstGeom prst="rect">
                <a:avLst/>
              </a:prstGeom>
            </p:spPr>
          </p:pic>
          <p:pic>
            <p:nvPicPr>
              <p:cNvPr id="28" name="Picture 27">
                <a:extLst>
                  <a:ext uri="{FF2B5EF4-FFF2-40B4-BE49-F238E27FC236}">
                    <a16:creationId xmlns:a16="http://schemas.microsoft.com/office/drawing/2014/main" id="{62FACBC6-5986-4560-8125-C2E7537FED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9194" y="983359"/>
                <a:ext cx="725900" cy="1097903"/>
              </a:xfrm>
              <a:prstGeom prst="rect">
                <a:avLst/>
              </a:prstGeom>
            </p:spPr>
          </p:pic>
          <p:pic>
            <p:nvPicPr>
              <p:cNvPr id="29" name="Picture 28">
                <a:extLst>
                  <a:ext uri="{FF2B5EF4-FFF2-40B4-BE49-F238E27FC236}">
                    <a16:creationId xmlns:a16="http://schemas.microsoft.com/office/drawing/2014/main" id="{FE8DFC7B-66A6-4F99-83FC-86A28DA257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06517" y="848801"/>
                <a:ext cx="928783" cy="1404756"/>
              </a:xfrm>
              <a:prstGeom prst="rect">
                <a:avLst/>
              </a:prstGeom>
            </p:spPr>
          </p:pic>
        </p:grpSp>
      </p:grpSp>
      <p:pic>
        <p:nvPicPr>
          <p:cNvPr id="22" name="Picture 21">
            <a:extLst>
              <a:ext uri="{FF2B5EF4-FFF2-40B4-BE49-F238E27FC236}">
                <a16:creationId xmlns:a16="http://schemas.microsoft.com/office/drawing/2014/main" id="{56426E72-9842-4812-B4CA-AB5B24A233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86580" y="1753101"/>
            <a:ext cx="1958601" cy="1468952"/>
          </a:xfrm>
          <a:prstGeom prst="rect">
            <a:avLst/>
          </a:prstGeom>
        </p:spPr>
      </p:pic>
      <p:pic>
        <p:nvPicPr>
          <p:cNvPr id="21" name="Picture 20">
            <a:extLst>
              <a:ext uri="{FF2B5EF4-FFF2-40B4-BE49-F238E27FC236}">
                <a16:creationId xmlns:a16="http://schemas.microsoft.com/office/drawing/2014/main" id="{637F8E69-82DD-4CEC-995A-048C991C43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34197" y="1725639"/>
            <a:ext cx="1052339" cy="1248074"/>
          </a:xfrm>
          <a:prstGeom prst="rect">
            <a:avLst/>
          </a:prstGeom>
        </p:spPr>
      </p:pic>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p:txBody>
          <a:bodyPr/>
          <a:lstStyle/>
          <a:p>
            <a:r>
              <a:rPr lang="en-US" dirty="0"/>
              <a:t>FOX Family of Test &amp; Burn-In Systems</a:t>
            </a:r>
          </a:p>
        </p:txBody>
      </p:sp>
      <p:sp>
        <p:nvSpPr>
          <p:cNvPr id="9" name="Rectangle 8">
            <a:extLst>
              <a:ext uri="{FF2B5EF4-FFF2-40B4-BE49-F238E27FC236}">
                <a16:creationId xmlns:a16="http://schemas.microsoft.com/office/drawing/2014/main" id="{1BE3EF5C-3C50-4D22-9150-8C17C20EC6E0}"/>
              </a:ext>
            </a:extLst>
          </p:cNvPr>
          <p:cNvSpPr/>
          <p:nvPr/>
        </p:nvSpPr>
        <p:spPr bwMode="auto">
          <a:xfrm>
            <a:off x="2949934" y="1548939"/>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rtlCol="0" anchor="t" anchorCtr="0" compatLnSpc="1">
            <a:prstTxWarp prst="textNoShape">
              <a:avLst/>
            </a:prstTxWarp>
            <a:spAutoFit/>
          </a:bodyPr>
          <a:lstStyle/>
          <a:p>
            <a:pPr defTabSz="685800"/>
            <a:endParaRPr lang="en-US" sz="1800" dirty="0">
              <a:latin typeface="+mn-lt"/>
            </a:endParaRPr>
          </a:p>
        </p:txBody>
      </p:sp>
      <p:sp>
        <p:nvSpPr>
          <p:cNvPr id="13" name="Rectangle 12">
            <a:extLst>
              <a:ext uri="{FF2B5EF4-FFF2-40B4-BE49-F238E27FC236}">
                <a16:creationId xmlns:a16="http://schemas.microsoft.com/office/drawing/2014/main" id="{BCA4AD1A-2A38-4803-924C-ADEFAABA8A5C}"/>
              </a:ext>
            </a:extLst>
          </p:cNvPr>
          <p:cNvSpPr/>
          <p:nvPr/>
        </p:nvSpPr>
        <p:spPr>
          <a:xfrm>
            <a:off x="289373" y="3720392"/>
            <a:ext cx="2065207" cy="415498"/>
          </a:xfrm>
          <a:prstGeom prst="rect">
            <a:avLst/>
          </a:prstGeom>
          <a:solidFill>
            <a:schemeClr val="bg1">
              <a:lumMod val="95000"/>
            </a:schemeClr>
          </a:solidFill>
          <a:ln>
            <a:solidFill>
              <a:schemeClr val="accent1"/>
            </a:solidFill>
          </a:ln>
        </p:spPr>
        <p:txBody>
          <a:bodyPr wrap="square">
            <a:spAutoFit/>
          </a:bodyPr>
          <a:lstStyle/>
          <a:p>
            <a:pPr algn="ctr"/>
            <a:r>
              <a:rPr lang="en-US" sz="1050" dirty="0"/>
              <a:t>Multi-Wafer &amp; </a:t>
            </a:r>
            <a:r>
              <a:rPr lang="en-US" sz="1050" dirty="0">
                <a:latin typeface="+mn-lt"/>
              </a:rPr>
              <a:t>Singulated Die</a:t>
            </a:r>
            <a:br>
              <a:rPr lang="en-US" sz="1050" dirty="0">
                <a:latin typeface="+mn-lt"/>
              </a:rPr>
            </a:br>
            <a:r>
              <a:rPr lang="en-US" sz="1050" dirty="0">
                <a:latin typeface="+mn-lt"/>
              </a:rPr>
              <a:t>Test &amp; Burn-In Systems</a:t>
            </a:r>
          </a:p>
        </p:txBody>
      </p:sp>
      <p:sp>
        <p:nvSpPr>
          <p:cNvPr id="17" name="TextBox 16">
            <a:extLst>
              <a:ext uri="{FF2B5EF4-FFF2-40B4-BE49-F238E27FC236}">
                <a16:creationId xmlns:a16="http://schemas.microsoft.com/office/drawing/2014/main" id="{D6811657-CC08-42B4-AF0A-3835FC515302}"/>
              </a:ext>
            </a:extLst>
          </p:cNvPr>
          <p:cNvSpPr txBox="1"/>
          <p:nvPr/>
        </p:nvSpPr>
        <p:spPr>
          <a:xfrm>
            <a:off x="446456" y="1018296"/>
            <a:ext cx="7918339" cy="338554"/>
          </a:xfrm>
          <a:prstGeom prst="rect">
            <a:avLst/>
          </a:prstGeom>
          <a:solidFill>
            <a:schemeClr val="bg1">
              <a:lumMod val="95000"/>
            </a:schemeClr>
          </a:solidFill>
          <a:ln>
            <a:solidFill>
              <a:schemeClr val="accent1"/>
            </a:solidFill>
          </a:ln>
        </p:spPr>
        <p:txBody>
          <a:bodyPr wrap="square" rtlCol="0" anchor="ctr">
            <a:spAutoFit/>
          </a:bodyPr>
          <a:lstStyle/>
          <a:p>
            <a:pPr algn="ctr"/>
            <a:r>
              <a:rPr lang="en-US" sz="1600" dirty="0">
                <a:latin typeface="+mn-lt"/>
              </a:rPr>
              <a:t>Wafer Level &amp; Singulated Die Solutions for Engineering through Production</a:t>
            </a:r>
          </a:p>
        </p:txBody>
      </p:sp>
      <p:sp>
        <p:nvSpPr>
          <p:cNvPr id="19" name="Rectangle 18">
            <a:extLst>
              <a:ext uri="{FF2B5EF4-FFF2-40B4-BE49-F238E27FC236}">
                <a16:creationId xmlns:a16="http://schemas.microsoft.com/office/drawing/2014/main" id="{C0FEFFA0-53C1-4046-88C4-ECAE9B5EA28D}"/>
              </a:ext>
            </a:extLst>
          </p:cNvPr>
          <p:cNvSpPr/>
          <p:nvPr/>
        </p:nvSpPr>
        <p:spPr>
          <a:xfrm>
            <a:off x="6863836" y="3709706"/>
            <a:ext cx="2065206" cy="415498"/>
          </a:xfrm>
          <a:prstGeom prst="rect">
            <a:avLst/>
          </a:prstGeom>
          <a:solidFill>
            <a:schemeClr val="bg1">
              <a:lumMod val="95000"/>
            </a:schemeClr>
          </a:solidFill>
          <a:ln>
            <a:solidFill>
              <a:schemeClr val="accent1"/>
            </a:solidFill>
          </a:ln>
        </p:spPr>
        <p:txBody>
          <a:bodyPr wrap="square">
            <a:spAutoFit/>
          </a:bodyPr>
          <a:lstStyle/>
          <a:p>
            <a:pPr algn="ctr"/>
            <a:r>
              <a:rPr kumimoji="1" lang="en-US" sz="1050" dirty="0">
                <a:latin typeface="+mn-lt"/>
              </a:rPr>
              <a:t>FOX-P WaferPak &amp; DiePak Contactors</a:t>
            </a:r>
          </a:p>
        </p:txBody>
      </p:sp>
      <p:grpSp>
        <p:nvGrpSpPr>
          <p:cNvPr id="35" name="Group 34">
            <a:extLst>
              <a:ext uri="{FF2B5EF4-FFF2-40B4-BE49-F238E27FC236}">
                <a16:creationId xmlns:a16="http://schemas.microsoft.com/office/drawing/2014/main" id="{49C759F4-BB8B-4248-A364-7289985CA239}"/>
              </a:ext>
            </a:extLst>
          </p:cNvPr>
          <p:cNvGrpSpPr/>
          <p:nvPr/>
        </p:nvGrpSpPr>
        <p:grpSpPr>
          <a:xfrm>
            <a:off x="7345369" y="2107502"/>
            <a:ext cx="1019426" cy="1013678"/>
            <a:chOff x="5564352" y="2098217"/>
            <a:chExt cx="1019426" cy="1013678"/>
          </a:xfrm>
        </p:grpSpPr>
        <p:pic>
          <p:nvPicPr>
            <p:cNvPr id="18" name="Picture 17">
              <a:extLst>
                <a:ext uri="{FF2B5EF4-FFF2-40B4-BE49-F238E27FC236}">
                  <a16:creationId xmlns:a16="http://schemas.microsoft.com/office/drawing/2014/main" id="{360DE5A8-7F86-4554-A6B3-7C1A6F21065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64352" y="2098217"/>
              <a:ext cx="1019426" cy="404298"/>
            </a:xfrm>
            <a:prstGeom prst="rect">
              <a:avLst/>
            </a:prstGeom>
            <a:ln w="3175">
              <a:solidFill>
                <a:srgbClr val="FF6600"/>
              </a:solidFill>
            </a:ln>
            <a:effectLst>
              <a:outerShdw blurRad="50800" dist="76200" dir="2700000" sx="95000" sy="95000" algn="tl" rotWithShape="0">
                <a:prstClr val="black">
                  <a:alpha val="40000"/>
                </a:prstClr>
              </a:outerShdw>
            </a:effectLst>
          </p:spPr>
        </p:pic>
        <p:pic>
          <p:nvPicPr>
            <p:cNvPr id="20" name="Picture 19">
              <a:extLst>
                <a:ext uri="{FF2B5EF4-FFF2-40B4-BE49-F238E27FC236}">
                  <a16:creationId xmlns:a16="http://schemas.microsoft.com/office/drawing/2014/main" id="{860DF025-FAE3-4D64-89FF-9EE525BA83C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724905" y="2586743"/>
              <a:ext cx="698320" cy="525152"/>
            </a:xfrm>
            <a:prstGeom prst="rect">
              <a:avLst/>
            </a:prstGeom>
            <a:ln w="3175">
              <a:solidFill>
                <a:srgbClr val="FF6600"/>
              </a:solidFill>
            </a:ln>
            <a:effectLst>
              <a:outerShdw blurRad="50800" dist="76200" dir="2700000" sx="95000" sy="95000" algn="tl" rotWithShape="0">
                <a:prstClr val="black">
                  <a:alpha val="40000"/>
                </a:prstClr>
              </a:outerShdw>
            </a:effectLst>
          </p:spPr>
        </p:pic>
      </p:grpSp>
      <p:sp>
        <p:nvSpPr>
          <p:cNvPr id="7" name="Text Box 12302">
            <a:extLst>
              <a:ext uri="{FF2B5EF4-FFF2-40B4-BE49-F238E27FC236}">
                <a16:creationId xmlns:a16="http://schemas.microsoft.com/office/drawing/2014/main" id="{D8727B56-55E7-459F-BCB8-D742C235E4E4}"/>
              </a:ext>
            </a:extLst>
          </p:cNvPr>
          <p:cNvSpPr txBox="1">
            <a:spLocks noChangeArrowheads="1"/>
          </p:cNvSpPr>
          <p:nvPr/>
        </p:nvSpPr>
        <p:spPr bwMode="auto">
          <a:xfrm>
            <a:off x="2480861" y="3720392"/>
            <a:ext cx="2065207" cy="415498"/>
          </a:xfrm>
          <a:prstGeom prst="rect">
            <a:avLst/>
          </a:prstGeom>
          <a:solidFill>
            <a:schemeClr val="bg1">
              <a:lumMod val="95000"/>
            </a:schemeClr>
          </a:solidFill>
          <a:ln>
            <a:solidFill>
              <a:schemeClr val="accent1"/>
            </a:solidFill>
          </a:ln>
        </p:spPr>
        <p:txBody>
          <a:bodyPr wrap="square">
            <a:spAutoFit/>
          </a:bodyPr>
          <a:lstStyle>
            <a:lvl1pPr eaLnBrk="0" hangingPunct="0">
              <a:defRPr kumimoji="1" sz="1600" b="1">
                <a:solidFill>
                  <a:schemeClr val="tx2"/>
                </a:solidFill>
                <a:latin typeface="Arial" charset="0"/>
                <a:ea typeface="PMingLiU" pitchFamily="18" charset="-120"/>
              </a:defRPr>
            </a:lvl1pPr>
            <a:lvl2pPr marL="742950" indent="-285750" eaLnBrk="0" hangingPunct="0">
              <a:defRPr kumimoji="1" sz="1600" b="1">
                <a:solidFill>
                  <a:schemeClr val="tx2"/>
                </a:solidFill>
                <a:latin typeface="Arial" charset="0"/>
                <a:ea typeface="PMingLiU" pitchFamily="18" charset="-120"/>
              </a:defRPr>
            </a:lvl2pPr>
            <a:lvl3pPr marL="1143000" indent="-228600" eaLnBrk="0" hangingPunct="0">
              <a:defRPr kumimoji="1" sz="1600" b="1">
                <a:solidFill>
                  <a:schemeClr val="tx2"/>
                </a:solidFill>
                <a:latin typeface="Arial" charset="0"/>
                <a:ea typeface="PMingLiU" pitchFamily="18" charset="-120"/>
              </a:defRPr>
            </a:lvl3pPr>
            <a:lvl4pPr marL="1600200" indent="-228600" eaLnBrk="0" hangingPunct="0">
              <a:defRPr kumimoji="1" sz="1600" b="1">
                <a:solidFill>
                  <a:schemeClr val="tx2"/>
                </a:solidFill>
                <a:latin typeface="Arial" charset="0"/>
                <a:ea typeface="PMingLiU" pitchFamily="18" charset="-120"/>
              </a:defRPr>
            </a:lvl4pPr>
            <a:lvl5pPr marL="2057400" indent="-228600" eaLnBrk="0" hangingPunct="0">
              <a:defRPr kumimoji="1" sz="1600" b="1">
                <a:solidFill>
                  <a:schemeClr val="tx2"/>
                </a:solidFill>
                <a:latin typeface="Arial" charset="0"/>
                <a:ea typeface="PMingLiU" pitchFamily="18" charset="-120"/>
              </a:defRPr>
            </a:lvl5pPr>
            <a:lvl6pPr marL="2514600" indent="-228600" eaLnBrk="0" fontAlgn="base" hangingPunct="0">
              <a:spcBef>
                <a:spcPct val="0"/>
              </a:spcBef>
              <a:spcAft>
                <a:spcPct val="0"/>
              </a:spcAft>
              <a:defRPr kumimoji="1" sz="1600" b="1">
                <a:solidFill>
                  <a:schemeClr val="tx2"/>
                </a:solidFill>
                <a:latin typeface="Arial" charset="0"/>
                <a:ea typeface="PMingLiU" pitchFamily="18" charset="-120"/>
              </a:defRPr>
            </a:lvl6pPr>
            <a:lvl7pPr marL="2971800" indent="-228600" eaLnBrk="0" fontAlgn="base" hangingPunct="0">
              <a:spcBef>
                <a:spcPct val="0"/>
              </a:spcBef>
              <a:spcAft>
                <a:spcPct val="0"/>
              </a:spcAft>
              <a:defRPr kumimoji="1" sz="1600" b="1">
                <a:solidFill>
                  <a:schemeClr val="tx2"/>
                </a:solidFill>
                <a:latin typeface="Arial" charset="0"/>
                <a:ea typeface="PMingLiU" pitchFamily="18" charset="-120"/>
              </a:defRPr>
            </a:lvl7pPr>
            <a:lvl8pPr marL="3429000" indent="-228600" eaLnBrk="0" fontAlgn="base" hangingPunct="0">
              <a:spcBef>
                <a:spcPct val="0"/>
              </a:spcBef>
              <a:spcAft>
                <a:spcPct val="0"/>
              </a:spcAft>
              <a:defRPr kumimoji="1" sz="1600" b="1">
                <a:solidFill>
                  <a:schemeClr val="tx2"/>
                </a:solidFill>
                <a:latin typeface="Arial" charset="0"/>
                <a:ea typeface="PMingLiU" pitchFamily="18" charset="-120"/>
              </a:defRPr>
            </a:lvl8pPr>
            <a:lvl9pPr marL="3886200" indent="-228600" eaLnBrk="0" fontAlgn="base" hangingPunct="0">
              <a:spcBef>
                <a:spcPct val="0"/>
              </a:spcBef>
              <a:spcAft>
                <a:spcPct val="0"/>
              </a:spcAft>
              <a:defRPr kumimoji="1" sz="1600" b="1">
                <a:solidFill>
                  <a:schemeClr val="tx2"/>
                </a:solidFill>
                <a:latin typeface="Arial" charset="0"/>
                <a:ea typeface="PMingLiU" pitchFamily="18" charset="-120"/>
              </a:defRPr>
            </a:lvl9pPr>
          </a:lstStyle>
          <a:p>
            <a:pPr algn="ctr">
              <a:spcBef>
                <a:spcPts val="0"/>
              </a:spcBef>
            </a:pPr>
            <a:r>
              <a:rPr lang="en-US" sz="1050" dirty="0">
                <a:solidFill>
                  <a:schemeClr val="tx1"/>
                </a:solidFill>
                <a:latin typeface="+mn-lt"/>
                <a:ea typeface="+mn-ea"/>
              </a:rPr>
              <a:t>Single Wafer </a:t>
            </a:r>
          </a:p>
          <a:p>
            <a:pPr algn="ctr">
              <a:spcBef>
                <a:spcPts val="0"/>
              </a:spcBef>
            </a:pPr>
            <a:r>
              <a:rPr lang="en-US" sz="1050" dirty="0">
                <a:solidFill>
                  <a:schemeClr val="tx1"/>
                </a:solidFill>
                <a:latin typeface="+mn-lt"/>
              </a:rPr>
              <a:t>Test &amp; Burn-In Systems</a:t>
            </a:r>
            <a:endParaRPr lang="en-US" sz="1050" dirty="0">
              <a:solidFill>
                <a:schemeClr val="tx1"/>
              </a:solidFill>
              <a:latin typeface="+mn-lt"/>
              <a:ea typeface="+mn-ea"/>
            </a:endParaRPr>
          </a:p>
        </p:txBody>
      </p:sp>
      <p:sp>
        <p:nvSpPr>
          <p:cNvPr id="8" name="Rectangle 7">
            <a:extLst>
              <a:ext uri="{FF2B5EF4-FFF2-40B4-BE49-F238E27FC236}">
                <a16:creationId xmlns:a16="http://schemas.microsoft.com/office/drawing/2014/main" id="{3BE76C2A-6C15-4AAC-8FEB-C6A0BB9451CD}"/>
              </a:ext>
            </a:extLst>
          </p:cNvPr>
          <p:cNvSpPr/>
          <p:nvPr/>
        </p:nvSpPr>
        <p:spPr>
          <a:xfrm>
            <a:off x="4672349" y="3720392"/>
            <a:ext cx="2065206" cy="415498"/>
          </a:xfrm>
          <a:prstGeom prst="rect">
            <a:avLst/>
          </a:prstGeom>
          <a:solidFill>
            <a:schemeClr val="bg1">
              <a:lumMod val="95000"/>
            </a:schemeClr>
          </a:solidFill>
          <a:ln>
            <a:solidFill>
              <a:schemeClr val="accent1"/>
            </a:solidFill>
          </a:ln>
        </p:spPr>
        <p:txBody>
          <a:bodyPr wrap="square">
            <a:spAutoFit/>
          </a:bodyPr>
          <a:lstStyle/>
          <a:p>
            <a:pPr algn="ctr">
              <a:spcBef>
                <a:spcPts val="0"/>
              </a:spcBef>
            </a:pPr>
            <a:r>
              <a:rPr lang="en-US" sz="1050" dirty="0">
                <a:latin typeface="+mn-lt"/>
              </a:rPr>
              <a:t>Engineering &amp; NPI</a:t>
            </a:r>
          </a:p>
          <a:p>
            <a:pPr algn="ctr">
              <a:spcBef>
                <a:spcPts val="0"/>
              </a:spcBef>
            </a:pPr>
            <a:r>
              <a:rPr lang="en-US" sz="1050" dirty="0">
                <a:latin typeface="+mn-lt"/>
              </a:rPr>
              <a:t>Test &amp; Burn-In Systems</a:t>
            </a:r>
          </a:p>
        </p:txBody>
      </p:sp>
      <p:grpSp>
        <p:nvGrpSpPr>
          <p:cNvPr id="37" name="Group 36">
            <a:extLst>
              <a:ext uri="{FF2B5EF4-FFF2-40B4-BE49-F238E27FC236}">
                <a16:creationId xmlns:a16="http://schemas.microsoft.com/office/drawing/2014/main" id="{8F84F66E-271B-DE4D-AD67-6959E132D7B5}"/>
              </a:ext>
            </a:extLst>
          </p:cNvPr>
          <p:cNvGrpSpPr/>
          <p:nvPr/>
        </p:nvGrpSpPr>
        <p:grpSpPr>
          <a:xfrm>
            <a:off x="947652" y="3215132"/>
            <a:ext cx="986213" cy="478905"/>
            <a:chOff x="2456949" y="1124479"/>
            <a:chExt cx="1571137" cy="811000"/>
          </a:xfrm>
        </p:grpSpPr>
        <p:pic>
          <p:nvPicPr>
            <p:cNvPr id="42" name="Picture 41">
              <a:extLst>
                <a:ext uri="{FF2B5EF4-FFF2-40B4-BE49-F238E27FC236}">
                  <a16:creationId xmlns:a16="http://schemas.microsoft.com/office/drawing/2014/main" id="{EADFFFE5-1EF6-544F-AEC9-3D52C4249BD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456949" y="1124479"/>
              <a:ext cx="1571137" cy="761471"/>
            </a:xfrm>
            <a:prstGeom prst="rect">
              <a:avLst/>
            </a:prstGeom>
          </p:spPr>
        </p:pic>
        <p:sp>
          <p:nvSpPr>
            <p:cNvPr id="43" name="Rectangle 42">
              <a:extLst>
                <a:ext uri="{FF2B5EF4-FFF2-40B4-BE49-F238E27FC236}">
                  <a16:creationId xmlns:a16="http://schemas.microsoft.com/office/drawing/2014/main" id="{BCDCCE87-6BA5-FF49-B4DC-6B7A64E74841}"/>
                </a:ext>
              </a:extLst>
            </p:cNvPr>
            <p:cNvSpPr/>
            <p:nvPr/>
          </p:nvSpPr>
          <p:spPr bwMode="auto">
            <a:xfrm>
              <a:off x="2482247" y="1571398"/>
              <a:ext cx="823246" cy="364081"/>
            </a:xfrm>
            <a:prstGeom prst="rect">
              <a:avLst/>
            </a:prstGeom>
            <a:solidFill>
              <a:schemeClr val="bg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spAutoFit/>
            </a:bodyPr>
            <a:lstStyle/>
            <a:p>
              <a:pPr defTabSz="685800"/>
              <a:endParaRPr lang="en-US" sz="1800" dirty="0">
                <a:latin typeface="+mn-lt"/>
              </a:endParaRPr>
            </a:p>
          </p:txBody>
        </p:sp>
      </p:grpSp>
      <p:pic>
        <p:nvPicPr>
          <p:cNvPr id="48" name="Picture 47">
            <a:extLst>
              <a:ext uri="{FF2B5EF4-FFF2-40B4-BE49-F238E27FC236}">
                <a16:creationId xmlns:a16="http://schemas.microsoft.com/office/drawing/2014/main" id="{87378E3E-4BE7-6248-A776-47D4A4FD69C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19216" y="3185668"/>
            <a:ext cx="1158785" cy="411051"/>
          </a:xfrm>
          <a:prstGeom prst="rect">
            <a:avLst/>
          </a:prstGeom>
        </p:spPr>
      </p:pic>
      <p:pic>
        <p:nvPicPr>
          <p:cNvPr id="5" name="Picture 4">
            <a:extLst>
              <a:ext uri="{FF2B5EF4-FFF2-40B4-BE49-F238E27FC236}">
                <a16:creationId xmlns:a16="http://schemas.microsoft.com/office/drawing/2014/main" id="{3CFB3F86-92FF-B247-8397-1D71F82CA703}"/>
              </a:ext>
            </a:extLst>
          </p:cNvPr>
          <p:cNvPicPr>
            <a:picLocks noChangeAspect="1"/>
          </p:cNvPicPr>
          <p:nvPr/>
        </p:nvPicPr>
        <p:blipFill>
          <a:blip r:embed="rId10"/>
          <a:stretch>
            <a:fillRect/>
          </a:stretch>
        </p:blipFill>
        <p:spPr>
          <a:xfrm>
            <a:off x="5188802" y="3110035"/>
            <a:ext cx="1289479" cy="463760"/>
          </a:xfrm>
          <a:prstGeom prst="rect">
            <a:avLst/>
          </a:prstGeom>
        </p:spPr>
      </p:pic>
    </p:spTree>
    <p:extLst>
      <p:ext uri="{BB962C8B-B14F-4D97-AF65-F5344CB8AC3E}">
        <p14:creationId xmlns:p14="http://schemas.microsoft.com/office/powerpoint/2010/main" val="3711870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p:txBody>
          <a:bodyPr/>
          <a:lstStyle/>
          <a:p>
            <a:r>
              <a:rPr lang="en-US" dirty="0">
                <a:solidFill>
                  <a:schemeClr val="tx1"/>
                </a:solidFill>
              </a:rPr>
              <a:t>Customer Momentum and Opportunities</a:t>
            </a:r>
          </a:p>
        </p:txBody>
      </p:sp>
      <p:sp>
        <p:nvSpPr>
          <p:cNvPr id="3" name="Content Placeholder 2">
            <a:extLst>
              <a:ext uri="{FF2B5EF4-FFF2-40B4-BE49-F238E27FC236}">
                <a16:creationId xmlns:a16="http://schemas.microsoft.com/office/drawing/2014/main" id="{14AADA25-E541-4623-8B3F-3FA1FB398B7B}"/>
              </a:ext>
            </a:extLst>
          </p:cNvPr>
          <p:cNvSpPr>
            <a:spLocks noGrp="1"/>
          </p:cNvSpPr>
          <p:nvPr>
            <p:ph idx="1"/>
          </p:nvPr>
        </p:nvSpPr>
        <p:spPr>
          <a:xfrm>
            <a:off x="4612356" y="1273943"/>
            <a:ext cx="3794760" cy="3496234"/>
          </a:xfrm>
        </p:spPr>
        <p:txBody>
          <a:bodyPr numCol="1"/>
          <a:lstStyle/>
          <a:p>
            <a:r>
              <a:rPr lang="en-US" sz="1200" dirty="0"/>
              <a:t>Aehr engaged in over two dozen new customer applications for wafer level and singulated die test and burn-in with new FOX-P line of solutions </a:t>
            </a:r>
          </a:p>
          <a:p>
            <a:pPr>
              <a:spcBef>
                <a:spcPts val="1200"/>
              </a:spcBef>
            </a:pPr>
            <a:r>
              <a:rPr lang="en-US" sz="1200" dirty="0"/>
              <a:t>Multiple silicon photonics and 5G communication infrastructure and data center devices</a:t>
            </a:r>
          </a:p>
          <a:p>
            <a:pPr>
              <a:spcBef>
                <a:spcPts val="1200"/>
              </a:spcBef>
            </a:pPr>
            <a:r>
              <a:rPr lang="en-US" sz="1200" dirty="0"/>
              <a:t>Data storage devices  </a:t>
            </a:r>
          </a:p>
          <a:p>
            <a:pPr>
              <a:spcBef>
                <a:spcPts val="1200"/>
              </a:spcBef>
            </a:pPr>
            <a:r>
              <a:rPr lang="en-US" sz="1200" dirty="0"/>
              <a:t>Automotive devices including EV control and sensors for ADAS and autonomous vehicles</a:t>
            </a:r>
          </a:p>
          <a:p>
            <a:pPr>
              <a:spcBef>
                <a:spcPts val="1200"/>
              </a:spcBef>
            </a:pPr>
            <a:r>
              <a:rPr lang="en-US" sz="1200" dirty="0"/>
              <a:t>3D and 2D mobile sensors test &amp; burn-in</a:t>
            </a:r>
          </a:p>
          <a:p>
            <a:pPr>
              <a:spcBef>
                <a:spcPts val="1200"/>
              </a:spcBef>
            </a:pPr>
            <a:r>
              <a:rPr lang="en-US" sz="1200" dirty="0"/>
              <a:t>Memory device WLBI represents significant upside opportunity</a:t>
            </a:r>
          </a:p>
          <a:p>
            <a:endParaRPr lang="en-US" sz="1400" dirty="0"/>
          </a:p>
        </p:txBody>
      </p:sp>
      <p:sp>
        <p:nvSpPr>
          <p:cNvPr id="4" name="Rectangle 3">
            <a:extLst>
              <a:ext uri="{FF2B5EF4-FFF2-40B4-BE49-F238E27FC236}">
                <a16:creationId xmlns:a16="http://schemas.microsoft.com/office/drawing/2014/main" id="{ECC192CA-062C-42A6-9287-954A5239F0A0}"/>
              </a:ext>
            </a:extLst>
          </p:cNvPr>
          <p:cNvSpPr/>
          <p:nvPr/>
        </p:nvSpPr>
        <p:spPr bwMode="auto">
          <a:xfrm>
            <a:off x="685525" y="825271"/>
            <a:ext cx="3465576" cy="307777"/>
          </a:xfrm>
          <a:prstGeom prst="rect">
            <a:avLst/>
          </a:prstGeom>
          <a:solidFill>
            <a:schemeClr val="bg1">
              <a:lumMod val="95000"/>
            </a:schemeClr>
          </a:solidFill>
          <a:ln>
            <a:solidFill>
              <a:schemeClr val="accent1"/>
            </a:solidFill>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a:ln>
                  <a:noFill/>
                </a:ln>
                <a:effectLst/>
                <a:latin typeface="+mn-lt"/>
              </a:rPr>
              <a:t>Recent Customer Momentum</a:t>
            </a:r>
          </a:p>
        </p:txBody>
      </p:sp>
      <p:sp>
        <p:nvSpPr>
          <p:cNvPr id="5" name="Rectangle 4">
            <a:extLst>
              <a:ext uri="{FF2B5EF4-FFF2-40B4-BE49-F238E27FC236}">
                <a16:creationId xmlns:a16="http://schemas.microsoft.com/office/drawing/2014/main" id="{062C8829-E616-4164-A408-3C7EF47F607A}"/>
              </a:ext>
            </a:extLst>
          </p:cNvPr>
          <p:cNvSpPr/>
          <p:nvPr/>
        </p:nvSpPr>
        <p:spPr bwMode="auto">
          <a:xfrm>
            <a:off x="4775928" y="827367"/>
            <a:ext cx="3467616" cy="307777"/>
          </a:xfrm>
          <a:prstGeom prst="rect">
            <a:avLst/>
          </a:prstGeom>
          <a:solidFill>
            <a:schemeClr val="bg1">
              <a:lumMod val="95000"/>
            </a:schemeClr>
          </a:solidFill>
          <a:ln>
            <a:solidFill>
              <a:schemeClr val="accent1"/>
            </a:solidFill>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400" b="1" i="0" u="none" strike="noStrike" cap="none" normalizeH="0" baseline="0" dirty="0">
                <a:ln>
                  <a:noFill/>
                </a:ln>
                <a:effectLst/>
                <a:latin typeface="+mn-lt"/>
              </a:rPr>
              <a:t>New Customer &amp; Market Opportunities</a:t>
            </a:r>
          </a:p>
        </p:txBody>
      </p:sp>
      <p:sp>
        <p:nvSpPr>
          <p:cNvPr id="6" name="Rectangle 5">
            <a:extLst>
              <a:ext uri="{FF2B5EF4-FFF2-40B4-BE49-F238E27FC236}">
                <a16:creationId xmlns:a16="http://schemas.microsoft.com/office/drawing/2014/main" id="{249DED4E-2E62-4031-AE21-4391FF37244A}"/>
              </a:ext>
            </a:extLst>
          </p:cNvPr>
          <p:cNvSpPr/>
          <p:nvPr/>
        </p:nvSpPr>
        <p:spPr bwMode="auto">
          <a:xfrm>
            <a:off x="507999" y="1273943"/>
            <a:ext cx="3820629" cy="3108543"/>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marL="257175" indent="-257175">
              <a:spcBef>
                <a:spcPct val="20000"/>
              </a:spcBef>
              <a:buClr>
                <a:schemeClr val="accent1"/>
              </a:buClr>
              <a:buFont typeface="Wingdings" pitchFamily="2" charset="2"/>
              <a:buChar char="l"/>
            </a:pPr>
            <a:r>
              <a:rPr kumimoji="1" lang="en-US" sz="1200" b="0" dirty="0">
                <a:latin typeface="+mn-lt"/>
              </a:rPr>
              <a:t>Major new customer for very high-volume devices in data center on Aehr proprietary WLBI</a:t>
            </a:r>
          </a:p>
          <a:p>
            <a:pPr marL="257175" indent="-257175">
              <a:spcBef>
                <a:spcPts val="1200"/>
              </a:spcBef>
              <a:buClr>
                <a:schemeClr val="accent1"/>
              </a:buClr>
              <a:buFont typeface="Wingdings" pitchFamily="2" charset="2"/>
              <a:buChar char="l"/>
            </a:pPr>
            <a:r>
              <a:rPr kumimoji="1" lang="en-US" sz="1200" b="0" dirty="0">
                <a:latin typeface="+mn-lt"/>
              </a:rPr>
              <a:t>Top three semiconductor company significantly expanding silicon photonics production capacity with Aehr FOX-XP and recently introduced FOX-NP systems</a:t>
            </a:r>
          </a:p>
          <a:p>
            <a:pPr marL="257175" indent="-257175">
              <a:spcBef>
                <a:spcPts val="1200"/>
              </a:spcBef>
              <a:buClr>
                <a:schemeClr val="accent1"/>
              </a:buClr>
              <a:buFont typeface="Wingdings" pitchFamily="2" charset="2"/>
              <a:buChar char="l"/>
            </a:pPr>
            <a:r>
              <a:rPr kumimoji="1" lang="en-US" sz="1200" b="0" dirty="0">
                <a:latin typeface="+mn-lt"/>
              </a:rPr>
              <a:t>Three new customer wins in silicon photonics test and burn-in with FOX-NP will move to high volume with FOX-XP</a:t>
            </a:r>
          </a:p>
          <a:p>
            <a:pPr marL="257175" indent="-257175">
              <a:spcBef>
                <a:spcPts val="1200"/>
              </a:spcBef>
              <a:buClr>
                <a:schemeClr val="accent1"/>
              </a:buClr>
              <a:buFont typeface="Wingdings" pitchFamily="2" charset="2"/>
              <a:buChar char="l"/>
            </a:pPr>
            <a:r>
              <a:rPr kumimoji="1" lang="en-US" sz="1200" b="0" dirty="0">
                <a:latin typeface="+mn-lt"/>
              </a:rPr>
              <a:t>First new customer win in silicon carbide using FOX-XP for HVM WLBI</a:t>
            </a:r>
          </a:p>
          <a:p>
            <a:pPr marL="257175" indent="-257175">
              <a:spcBef>
                <a:spcPts val="1200"/>
              </a:spcBef>
              <a:buClr>
                <a:schemeClr val="accent1"/>
              </a:buClr>
              <a:buFont typeface="Wingdings" pitchFamily="2" charset="2"/>
              <a:buChar char="l"/>
            </a:pPr>
            <a:r>
              <a:rPr kumimoji="1" lang="en-US" sz="1200" b="0" dirty="0">
                <a:latin typeface="+mn-lt"/>
              </a:rPr>
              <a:t>Major mobile supplier purchases DiePaks for installed base of FOX-XPs</a:t>
            </a:r>
          </a:p>
        </p:txBody>
      </p:sp>
    </p:spTree>
    <p:extLst>
      <p:ext uri="{BB962C8B-B14F-4D97-AF65-F5344CB8AC3E}">
        <p14:creationId xmlns:p14="http://schemas.microsoft.com/office/powerpoint/2010/main" val="3549610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2601C-1B12-4600-8449-5DA4C1C3108C}"/>
              </a:ext>
            </a:extLst>
          </p:cNvPr>
          <p:cNvSpPr>
            <a:spLocks noGrp="1"/>
          </p:cNvSpPr>
          <p:nvPr>
            <p:ph type="title"/>
          </p:nvPr>
        </p:nvSpPr>
        <p:spPr/>
        <p:txBody>
          <a:bodyPr/>
          <a:lstStyle/>
          <a:p>
            <a:r>
              <a:rPr lang="en-US" dirty="0"/>
              <a:t>Market Drivers</a:t>
            </a:r>
          </a:p>
        </p:txBody>
      </p:sp>
      <p:sp>
        <p:nvSpPr>
          <p:cNvPr id="3" name="Content Placeholder 2">
            <a:extLst>
              <a:ext uri="{FF2B5EF4-FFF2-40B4-BE49-F238E27FC236}">
                <a16:creationId xmlns:a16="http://schemas.microsoft.com/office/drawing/2014/main" id="{14AADA25-E541-4623-8B3F-3FA1FB398B7B}"/>
              </a:ext>
            </a:extLst>
          </p:cNvPr>
          <p:cNvSpPr>
            <a:spLocks noGrp="1"/>
          </p:cNvSpPr>
          <p:nvPr>
            <p:ph idx="1"/>
          </p:nvPr>
        </p:nvSpPr>
        <p:spPr>
          <a:xfrm>
            <a:off x="468088" y="1489266"/>
            <a:ext cx="4685803" cy="3219450"/>
          </a:xfrm>
        </p:spPr>
        <p:txBody>
          <a:bodyPr/>
          <a:lstStyle/>
          <a:p>
            <a:r>
              <a:rPr lang="en-US" sz="1200" b="1" dirty="0">
                <a:solidFill>
                  <a:schemeClr val="accent1"/>
                </a:solidFill>
              </a:rPr>
              <a:t>Data Center Infrastructure </a:t>
            </a:r>
            <a:r>
              <a:rPr lang="en-US" sz="1200" dirty="0"/>
              <a:t>and unstoppable growth in </a:t>
            </a:r>
            <a:r>
              <a:rPr lang="en-US" sz="1200" b="1" dirty="0">
                <a:solidFill>
                  <a:schemeClr val="accent1"/>
                </a:solidFill>
              </a:rPr>
              <a:t>Data Storage</a:t>
            </a:r>
          </a:p>
          <a:p>
            <a:r>
              <a:rPr lang="en-US" sz="1200" b="1" dirty="0">
                <a:solidFill>
                  <a:schemeClr val="accent1"/>
                </a:solidFill>
              </a:rPr>
              <a:t>Worldwide 5G Infrastructure </a:t>
            </a:r>
            <a:r>
              <a:rPr lang="en-US" sz="1200" dirty="0"/>
              <a:t>build out using </a:t>
            </a:r>
            <a:r>
              <a:rPr lang="en-US" sz="1200" b="1" dirty="0">
                <a:solidFill>
                  <a:schemeClr val="accent1"/>
                </a:solidFill>
              </a:rPr>
              <a:t>Silicon Photonics</a:t>
            </a:r>
            <a:r>
              <a:rPr lang="en-US" sz="1200" b="1" dirty="0">
                <a:solidFill>
                  <a:srgbClr val="FF0000"/>
                </a:solidFill>
              </a:rPr>
              <a:t> </a:t>
            </a:r>
            <a:r>
              <a:rPr lang="en-US" sz="1200" dirty="0"/>
              <a:t>fiber optic transceivers</a:t>
            </a:r>
          </a:p>
          <a:p>
            <a:pPr>
              <a:spcBef>
                <a:spcPts val="1200"/>
              </a:spcBef>
            </a:pPr>
            <a:r>
              <a:rPr lang="en-US" sz="1200" b="1" dirty="0">
                <a:solidFill>
                  <a:schemeClr val="accent1"/>
                </a:solidFill>
              </a:rPr>
              <a:t>Automotive IC growth </a:t>
            </a:r>
            <a:r>
              <a:rPr lang="en-US" sz="1200" dirty="0"/>
              <a:t>in motor control and power management using </a:t>
            </a:r>
            <a:r>
              <a:rPr lang="en-US" sz="1200" b="1" dirty="0">
                <a:solidFill>
                  <a:schemeClr val="accent1"/>
                </a:solidFill>
              </a:rPr>
              <a:t>Silicon Carbide &amp; IGBT devices</a:t>
            </a:r>
            <a:r>
              <a:rPr lang="en-US" sz="1200" dirty="0"/>
              <a:t>, sensors, control, information, and entertainment</a:t>
            </a:r>
          </a:p>
          <a:p>
            <a:pPr>
              <a:spcBef>
                <a:spcPts val="1200"/>
              </a:spcBef>
            </a:pPr>
            <a:r>
              <a:rPr lang="en-US" sz="1200" b="1" dirty="0">
                <a:solidFill>
                  <a:schemeClr val="accent1"/>
                </a:solidFill>
              </a:rPr>
              <a:t>3D and 2D Sensors </a:t>
            </a:r>
            <a:r>
              <a:rPr lang="en-US" sz="1200" dirty="0"/>
              <a:t>including facial recognition in smartphones, tablets, and other applications</a:t>
            </a:r>
          </a:p>
          <a:p>
            <a:pPr>
              <a:spcBef>
                <a:spcPts val="1200"/>
              </a:spcBef>
            </a:pPr>
            <a:r>
              <a:rPr lang="en-US" sz="1200" b="1" dirty="0">
                <a:solidFill>
                  <a:schemeClr val="accent1"/>
                </a:solidFill>
              </a:rPr>
              <a:t>Heterogeneous Integration of semiconductors </a:t>
            </a:r>
            <a:r>
              <a:rPr lang="en-US" sz="1200" dirty="0"/>
              <a:t>and </a:t>
            </a:r>
            <a:r>
              <a:rPr lang="en-US" sz="1200" b="1" dirty="0">
                <a:solidFill>
                  <a:schemeClr val="accent1"/>
                </a:solidFill>
              </a:rPr>
              <a:t>3D fabrication and stacking</a:t>
            </a:r>
            <a:r>
              <a:rPr lang="en-US" sz="1200" dirty="0">
                <a:solidFill>
                  <a:schemeClr val="accent1"/>
                </a:solidFill>
              </a:rPr>
              <a:t> </a:t>
            </a:r>
            <a:r>
              <a:rPr lang="en-US" sz="1200" dirty="0"/>
              <a:t>driving technology and cost roadmaps pushing known good die with test and burn-in of device in wafer form prior to packaging</a:t>
            </a:r>
          </a:p>
        </p:txBody>
      </p:sp>
      <p:sp>
        <p:nvSpPr>
          <p:cNvPr id="4" name="TextBox 3">
            <a:extLst>
              <a:ext uri="{FF2B5EF4-FFF2-40B4-BE49-F238E27FC236}">
                <a16:creationId xmlns:a16="http://schemas.microsoft.com/office/drawing/2014/main" id="{4849B37D-9B9C-44A4-B928-5E93CE897462}"/>
              </a:ext>
            </a:extLst>
          </p:cNvPr>
          <p:cNvSpPr txBox="1"/>
          <p:nvPr/>
        </p:nvSpPr>
        <p:spPr>
          <a:xfrm>
            <a:off x="688263" y="865227"/>
            <a:ext cx="7767475" cy="461665"/>
          </a:xfrm>
          <a:prstGeom prst="rect">
            <a:avLst/>
          </a:prstGeom>
          <a:solidFill>
            <a:schemeClr val="bg1">
              <a:lumMod val="95000"/>
            </a:schemeClr>
          </a:solidFill>
          <a:ln>
            <a:solidFill>
              <a:schemeClr val="accent1"/>
            </a:solidFill>
          </a:ln>
        </p:spPr>
        <p:txBody>
          <a:bodyPr wrap="square" rtlCol="0">
            <a:spAutoFit/>
          </a:bodyPr>
          <a:lstStyle/>
          <a:p>
            <a:pPr algn="ctr"/>
            <a:r>
              <a:rPr lang="en-US" sz="1200" dirty="0">
                <a:latin typeface="+mn-lt"/>
              </a:rPr>
              <a:t>Need </a:t>
            </a:r>
            <a:r>
              <a:rPr lang="en-US" sz="1200" dirty="0">
                <a:solidFill>
                  <a:schemeClr val="tx1"/>
                </a:solidFill>
                <a:latin typeface="+mn-lt"/>
              </a:rPr>
              <a:t>for cost-efficient wafer level and singulated die </a:t>
            </a:r>
            <a:r>
              <a:rPr lang="en-US" sz="1200" dirty="0">
                <a:latin typeface="+mn-lt"/>
              </a:rPr>
              <a:t>burn-in &amp; testing as well as new requirements in package part burn in are creating significant revenue opportunities in the following key markets</a:t>
            </a:r>
          </a:p>
        </p:txBody>
      </p:sp>
      <p:pic>
        <p:nvPicPr>
          <p:cNvPr id="8" name="Picture 7">
            <a:extLst>
              <a:ext uri="{FF2B5EF4-FFF2-40B4-BE49-F238E27FC236}">
                <a16:creationId xmlns:a16="http://schemas.microsoft.com/office/drawing/2014/main" id="{5E36A9CF-5535-4A67-AA29-A09D9CFB9D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7409" y="1493312"/>
            <a:ext cx="1673520" cy="941355"/>
          </a:xfrm>
          <a:prstGeom prst="rect">
            <a:avLst/>
          </a:prstGeom>
          <a:ln w="6350">
            <a:solidFill>
              <a:schemeClr val="bg1">
                <a:lumMod val="65000"/>
              </a:schemeClr>
            </a:solidFill>
          </a:ln>
        </p:spPr>
      </p:pic>
      <p:pic>
        <p:nvPicPr>
          <p:cNvPr id="13" name="Picture 12">
            <a:extLst>
              <a:ext uri="{FF2B5EF4-FFF2-40B4-BE49-F238E27FC236}">
                <a16:creationId xmlns:a16="http://schemas.microsoft.com/office/drawing/2014/main" id="{ED0BAE4D-71AA-834F-8241-8D521538F6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6584" y="2534297"/>
            <a:ext cx="1519085" cy="855097"/>
          </a:xfrm>
          <a:prstGeom prst="rect">
            <a:avLst/>
          </a:prstGeom>
          <a:ln w="6350">
            <a:solidFill>
              <a:schemeClr val="bg1">
                <a:lumMod val="65000"/>
              </a:schemeClr>
            </a:solidFill>
          </a:ln>
        </p:spPr>
      </p:pic>
      <p:pic>
        <p:nvPicPr>
          <p:cNvPr id="14" name="Picture 13">
            <a:extLst>
              <a:ext uri="{FF2B5EF4-FFF2-40B4-BE49-F238E27FC236}">
                <a16:creationId xmlns:a16="http://schemas.microsoft.com/office/drawing/2014/main" id="{83359E2D-6D21-0F48-B829-1FA240991D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06127" y="3490361"/>
            <a:ext cx="1676084" cy="936295"/>
          </a:xfrm>
          <a:prstGeom prst="rect">
            <a:avLst/>
          </a:prstGeom>
          <a:ln w="6350">
            <a:solidFill>
              <a:schemeClr val="bg1">
                <a:lumMod val="65000"/>
              </a:schemeClr>
            </a:solidFill>
          </a:ln>
        </p:spPr>
      </p:pic>
      <p:pic>
        <p:nvPicPr>
          <p:cNvPr id="15" name="Picture 14">
            <a:extLst>
              <a:ext uri="{FF2B5EF4-FFF2-40B4-BE49-F238E27FC236}">
                <a16:creationId xmlns:a16="http://schemas.microsoft.com/office/drawing/2014/main" id="{5507036F-C72A-0146-A8EC-2BC8C6C9FAE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61468" y="1610094"/>
            <a:ext cx="1104349" cy="632033"/>
          </a:xfrm>
          <a:prstGeom prst="rect">
            <a:avLst/>
          </a:prstGeom>
          <a:ln w="9525">
            <a:noFill/>
          </a:ln>
        </p:spPr>
      </p:pic>
      <p:pic>
        <p:nvPicPr>
          <p:cNvPr id="16" name="Picture 15" descr="A car parked on the side of a road&#10;&#10;Description automatically generated">
            <a:extLst>
              <a:ext uri="{FF2B5EF4-FFF2-40B4-BE49-F238E27FC236}">
                <a16:creationId xmlns:a16="http://schemas.microsoft.com/office/drawing/2014/main" id="{F27DE219-F998-5940-8DCD-4F054A901E10}"/>
              </a:ext>
            </a:extLst>
          </p:cNvPr>
          <p:cNvPicPr>
            <a:picLocks noChangeAspect="1"/>
          </p:cNvPicPr>
          <p:nvPr/>
        </p:nvPicPr>
        <p:blipFill rotWithShape="1">
          <a:blip r:embed="rId7" cstate="screen">
            <a:extLst>
              <a:ext uri="{28A0092B-C50C-407E-A947-70E740481C1C}">
                <a14:useLocalDpi xmlns:a14="http://schemas.microsoft.com/office/drawing/2010/main" val="0"/>
              </a:ext>
            </a:extLst>
          </a:blip>
          <a:srcRect l="7029" r="12271"/>
          <a:stretch/>
        </p:blipFill>
        <p:spPr>
          <a:xfrm>
            <a:off x="7320933" y="2534297"/>
            <a:ext cx="1519991" cy="877712"/>
          </a:xfrm>
          <a:prstGeom prst="rect">
            <a:avLst/>
          </a:prstGeom>
          <a:ln w="6350">
            <a:solidFill>
              <a:schemeClr val="bg1">
                <a:lumMod val="65000"/>
              </a:schemeClr>
            </a:solidFill>
          </a:ln>
        </p:spPr>
      </p:pic>
    </p:spTree>
    <p:extLst>
      <p:ext uri="{BB962C8B-B14F-4D97-AF65-F5344CB8AC3E}">
        <p14:creationId xmlns:p14="http://schemas.microsoft.com/office/powerpoint/2010/main" val="703539739"/>
      </p:ext>
    </p:extLst>
  </p:cSld>
  <p:clrMapOvr>
    <a:masterClrMapping/>
  </p:clrMapOvr>
</p:sld>
</file>

<file path=ppt/theme/theme1.xml><?xml version="1.0" encoding="utf-8"?>
<a:theme xmlns:a="http://schemas.openxmlformats.org/drawingml/2006/main" name="aehr_Test">
  <a:themeElements>
    <a:clrScheme name="aehr_Tes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aehr_Tes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noFill/>
        <a:ln w="19050" cap="flat" cmpd="sng" algn="ctr">
          <a:solidFill>
            <a:srgbClr val="FF0000"/>
          </a:solidFill>
          <a:prstDash val="solid"/>
          <a:round/>
          <a:headEnd type="none" w="lg" len="med"/>
          <a:tailEnd type="arrow"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aehr_Tes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aehr_Tes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aehr_Tes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ehr_Tes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aehr_Tes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aehr_Tes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aehr_Tes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3840</TotalTime>
  <Words>1682</Words>
  <Application>Microsoft Macintosh PowerPoint</Application>
  <PresentationFormat>On-screen Show (16:9)</PresentationFormat>
  <Paragraphs>153</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Helvetica</vt:lpstr>
      <vt:lpstr>Times New Roman</vt:lpstr>
      <vt:lpstr>Wingdings</vt:lpstr>
      <vt:lpstr>aehr_Test</vt:lpstr>
      <vt:lpstr>PowerPoint Presentation</vt:lpstr>
      <vt:lpstr>Forward Looking Statements</vt:lpstr>
      <vt:lpstr>Company Overview</vt:lpstr>
      <vt:lpstr>Worldwide Customer Base</vt:lpstr>
      <vt:lpstr>WLBI vs. PPBI Test Flow Example</vt:lpstr>
      <vt:lpstr>Wafer Level Enabling Technology</vt:lpstr>
      <vt:lpstr>FOX Family of Test &amp; Burn-In Systems</vt:lpstr>
      <vt:lpstr>Customer Momentum and Opportunities</vt:lpstr>
      <vt:lpstr>Market Drivers</vt:lpstr>
      <vt:lpstr>Silicon Photonics</vt:lpstr>
      <vt:lpstr>Silicon Photonics Stabilization &amp; Infant Mortality</vt:lpstr>
      <vt:lpstr>Automotive &amp; EV Semiconductor Device Market</vt:lpstr>
      <vt:lpstr>Silicon Carbide and EV/HEV Module Market</vt:lpstr>
      <vt:lpstr>Silicon Carbide Infant Mortality Market</vt:lpstr>
      <vt:lpstr>Burn-in at Module is Very Expensive on Yield</vt:lpstr>
      <vt:lpstr>$1B Market Opportunity for AEHR</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Gayn Erickson</dc:creator>
  <cp:lastModifiedBy>Gayn Erickson</cp:lastModifiedBy>
  <cp:revision>235</cp:revision>
  <dcterms:created xsi:type="dcterms:W3CDTF">2020-06-04T06:25:29Z</dcterms:created>
  <dcterms:modified xsi:type="dcterms:W3CDTF">2020-08-29T03:04:00Z</dcterms:modified>
</cp:coreProperties>
</file>